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10" r:id="rId2"/>
    <p:sldMasterId id="2147483716" r:id="rId3"/>
    <p:sldMasterId id="2147483724" r:id="rId4"/>
  </p:sldMasterIdLst>
  <p:notesMasterIdLst>
    <p:notesMasterId r:id="rId37"/>
  </p:notesMasterIdLst>
  <p:handoutMasterIdLst>
    <p:handoutMasterId r:id="rId38"/>
  </p:handoutMasterIdLst>
  <p:sldIdLst>
    <p:sldId id="353" r:id="rId5"/>
    <p:sldId id="259" r:id="rId6"/>
    <p:sldId id="351" r:id="rId7"/>
    <p:sldId id="269" r:id="rId8"/>
    <p:sldId id="271" r:id="rId9"/>
    <p:sldId id="262" r:id="rId10"/>
    <p:sldId id="356" r:id="rId11"/>
    <p:sldId id="339" r:id="rId12"/>
    <p:sldId id="322" r:id="rId13"/>
    <p:sldId id="358" r:id="rId14"/>
    <p:sldId id="340" r:id="rId15"/>
    <p:sldId id="341" r:id="rId16"/>
    <p:sldId id="342" r:id="rId17"/>
    <p:sldId id="357" r:id="rId18"/>
    <p:sldId id="384" r:id="rId19"/>
    <p:sldId id="346" r:id="rId20"/>
    <p:sldId id="347" r:id="rId21"/>
    <p:sldId id="348" r:id="rId22"/>
    <p:sldId id="376" r:id="rId23"/>
    <p:sldId id="377" r:id="rId24"/>
    <p:sldId id="378" r:id="rId25"/>
    <p:sldId id="379" r:id="rId26"/>
    <p:sldId id="380" r:id="rId27"/>
    <p:sldId id="381" r:id="rId28"/>
    <p:sldId id="382" r:id="rId29"/>
    <p:sldId id="383" r:id="rId30"/>
    <p:sldId id="266" r:id="rId31"/>
    <p:sldId id="371" r:id="rId32"/>
    <p:sldId id="373" r:id="rId33"/>
    <p:sldId id="374" r:id="rId34"/>
    <p:sldId id="375" r:id="rId35"/>
    <p:sldId id="354" r:id="rId3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3BEC9F5-E74A-0C43-AF9D-619E2F4BC018}">
          <p14:sldIdLst>
            <p14:sldId id="353"/>
            <p14:sldId id="259"/>
            <p14:sldId id="351"/>
            <p14:sldId id="269"/>
            <p14:sldId id="271"/>
            <p14:sldId id="262"/>
            <p14:sldId id="356"/>
            <p14:sldId id="339"/>
            <p14:sldId id="322"/>
            <p14:sldId id="358"/>
            <p14:sldId id="340"/>
            <p14:sldId id="341"/>
            <p14:sldId id="342"/>
            <p14:sldId id="357"/>
            <p14:sldId id="384"/>
            <p14:sldId id="346"/>
            <p14:sldId id="347"/>
            <p14:sldId id="348"/>
            <p14:sldId id="376"/>
            <p14:sldId id="377"/>
            <p14:sldId id="378"/>
            <p14:sldId id="379"/>
            <p14:sldId id="380"/>
            <p14:sldId id="381"/>
            <p14:sldId id="382"/>
            <p14:sldId id="383"/>
            <p14:sldId id="266"/>
            <p14:sldId id="371"/>
            <p14:sldId id="373"/>
            <p14:sldId id="374"/>
            <p14:sldId id="375"/>
            <p14:sldId id="35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2128"/>
    <a:srgbClr val="016B54"/>
    <a:srgbClr val="F8F8F8"/>
    <a:srgbClr val="E5E5E5"/>
    <a:srgbClr val="008774"/>
    <a:srgbClr val="0F7661"/>
    <a:srgbClr val="C0504D"/>
    <a:srgbClr val="77933C"/>
    <a:srgbClr val="5978A0"/>
    <a:srgbClr val="442565"/>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94" autoAdjust="0"/>
    <p:restoredTop sz="54068" autoAdjust="0"/>
  </p:normalViewPr>
  <p:slideViewPr>
    <p:cSldViewPr snapToGrid="0" snapToObjects="1">
      <p:cViewPr>
        <p:scale>
          <a:sx n="95" d="100"/>
          <a:sy n="95" d="100"/>
        </p:scale>
        <p:origin x="-864" y="-80"/>
      </p:cViewPr>
      <p:guideLst>
        <p:guide orient="horz" pos="1620"/>
        <p:guide pos="2880"/>
      </p:guideLst>
    </p:cSldViewPr>
  </p:slideViewPr>
  <p:notesTextViewPr>
    <p:cViewPr>
      <p:scale>
        <a:sx n="100" d="100"/>
        <a:sy n="100" d="100"/>
      </p:scale>
      <p:origin x="0" y="0"/>
    </p:cViewPr>
  </p:notesTextViewPr>
  <p:sorterViewPr>
    <p:cViewPr>
      <p:scale>
        <a:sx n="89" d="100"/>
        <a:sy n="89"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72E5B6B-8713-8747-AE5B-F1241B2BF5F0}" type="datetimeFigureOut">
              <a:rPr lang="en-US" smtClean="0"/>
              <a:t>6/8/16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B2CCB75-1A26-DA44-8D3D-5B435BA85543}" type="slidenum">
              <a:rPr lang="en-US" smtClean="0"/>
              <a:t>‹#›</a:t>
            </a:fld>
            <a:endParaRPr lang="en-US"/>
          </a:p>
        </p:txBody>
      </p:sp>
    </p:spTree>
    <p:extLst>
      <p:ext uri="{BB962C8B-B14F-4D97-AF65-F5344CB8AC3E}">
        <p14:creationId xmlns:p14="http://schemas.microsoft.com/office/powerpoint/2010/main" val="27579355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7B7340-DDD5-1B49-81AA-25BC4050C073}" type="datetimeFigureOut">
              <a:rPr lang="en-US" smtClean="0"/>
              <a:t>6/8/16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25E0D42-653B-D743-8A40-7FC34906D640}" type="slidenum">
              <a:rPr lang="en-US" smtClean="0"/>
              <a:t>‹#›</a:t>
            </a:fld>
            <a:endParaRPr lang="en-US"/>
          </a:p>
        </p:txBody>
      </p:sp>
    </p:spTree>
    <p:extLst>
      <p:ext uri="{BB962C8B-B14F-4D97-AF65-F5344CB8AC3E}">
        <p14:creationId xmlns:p14="http://schemas.microsoft.com/office/powerpoint/2010/main" val="227113869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Resting slide</a:t>
            </a:r>
            <a:r>
              <a:rPr lang="en-US" baseline="0" dirty="0" smtClean="0"/>
              <a:t> on screen before you begin presenting.</a:t>
            </a:r>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a:t>
            </a:fld>
            <a:endParaRPr lang="en-US"/>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Shape 33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39" name="Shape 339"/>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marL="0" marR="0" indent="0" algn="l" defTabSz="457200" rtl="0" eaLnBrk="1" fontAlgn="auto" latinLnBrk="0" hangingPunct="1">
              <a:lnSpc>
                <a:spcPct val="100000"/>
              </a:lnSpc>
              <a:spcBef>
                <a:spcPts val="0"/>
              </a:spcBef>
              <a:spcAft>
                <a:spcPts val="0"/>
              </a:spcAft>
              <a:buClr>
                <a:schemeClr val="dk1"/>
              </a:buClr>
              <a:buSzPct val="25000"/>
              <a:buFontTx/>
              <a:buNone/>
              <a:tabLst/>
              <a:defRPr/>
            </a:pPr>
            <a:r>
              <a:rPr lang="en-US" sz="1100" dirty="0" smtClean="0">
                <a:solidFill>
                  <a:srgbClr val="FFFFFF"/>
                </a:solidFill>
                <a:latin typeface="Arial"/>
                <a:ea typeface="Helvetica Neue"/>
                <a:cs typeface="Arial"/>
                <a:sym typeface="Helvetica Neue"/>
              </a:rPr>
              <a:t>Enterprise companies in finance and </a:t>
            </a:r>
            <a:r>
              <a:rPr lang="en-US" sz="1100" dirty="0" err="1" smtClean="0">
                <a:solidFill>
                  <a:srgbClr val="FFFFFF"/>
                </a:solidFill>
                <a:latin typeface="Arial"/>
                <a:ea typeface="Helvetica Neue"/>
                <a:cs typeface="Arial"/>
                <a:sym typeface="Helvetica Neue"/>
              </a:rPr>
              <a:t>telco</a:t>
            </a:r>
            <a:r>
              <a:rPr lang="en-US" sz="1100" dirty="0" smtClean="0">
                <a:solidFill>
                  <a:srgbClr val="FFFFFF"/>
                </a:solidFill>
                <a:latin typeface="Arial"/>
                <a:ea typeface="Helvetica Neue"/>
                <a:cs typeface="Arial"/>
                <a:sym typeface="Helvetica Neue"/>
              </a:rPr>
              <a:t> industries are embracing </a:t>
            </a:r>
            <a:r>
              <a:rPr lang="en-US" sz="1100" dirty="0" err="1" smtClean="0">
                <a:solidFill>
                  <a:srgbClr val="FFFFFF"/>
                </a:solidFill>
                <a:latin typeface="Arial"/>
                <a:ea typeface="Helvetica Neue"/>
                <a:cs typeface="Arial"/>
                <a:sym typeface="Helvetica Neue"/>
              </a:rPr>
              <a:t>microservice</a:t>
            </a:r>
            <a:r>
              <a:rPr lang="en-US" sz="1100" dirty="0" smtClean="0">
                <a:solidFill>
                  <a:srgbClr val="FFFFFF"/>
                </a:solidFill>
                <a:latin typeface="Arial"/>
                <a:ea typeface="Helvetica Neue"/>
                <a:cs typeface="Arial"/>
                <a:sym typeface="Helvetica Neue"/>
              </a:rPr>
              <a:t> and cloud-native models. </a:t>
            </a:r>
          </a:p>
          <a:p>
            <a:pPr>
              <a:buClr>
                <a:schemeClr val="dk1"/>
              </a:buClr>
              <a:buSzPct val="25000"/>
            </a:pPr>
            <a:endParaRPr lang="en-US" sz="1100" dirty="0" smtClean="0">
              <a:solidFill>
                <a:schemeClr val="dk1"/>
              </a:solidFill>
              <a:latin typeface="Verdana"/>
              <a:ea typeface="Verdana"/>
              <a:cs typeface="Verdana"/>
              <a:sym typeface="Verdana"/>
            </a:endParaRPr>
          </a:p>
          <a:p>
            <a:pPr>
              <a:buClr>
                <a:schemeClr val="dk1"/>
              </a:buClr>
              <a:buSzPct val="25000"/>
            </a:pPr>
            <a:r>
              <a:rPr lang="en-US" sz="1100" dirty="0" smtClean="0">
                <a:solidFill>
                  <a:schemeClr val="dk1"/>
                </a:solidFill>
                <a:latin typeface="Verdana"/>
                <a:ea typeface="Verdana"/>
                <a:cs typeface="Verdana"/>
                <a:sym typeface="Verdana"/>
              </a:rPr>
              <a:t>There </a:t>
            </a:r>
            <a:r>
              <a:rPr lang="en-US" sz="1100" dirty="0">
                <a:solidFill>
                  <a:schemeClr val="dk1"/>
                </a:solidFill>
                <a:latin typeface="Verdana"/>
                <a:ea typeface="Verdana"/>
                <a:cs typeface="Verdana"/>
                <a:sym typeface="Verdana"/>
              </a:rPr>
              <a:t>are new architectures emerging atop these lightweight app servers to address the scale, speed and safety:  new ways of tackling cloud scale and speed to market.  Microservices has emerged from the internet giants as such an alternative:  a change in culture, organization structure and technology that allows teams to work more independently, and increase velocity.  It’s a key part of cloud-native applications, which we’ll talk about shortly.</a:t>
            </a:r>
          </a:p>
          <a:p>
            <a:pPr>
              <a:spcBef>
                <a:spcPts val="1189"/>
              </a:spcBef>
              <a:buClr>
                <a:schemeClr val="dk1"/>
              </a:buClr>
              <a:buSzPct val="25000"/>
            </a:pPr>
            <a:r>
              <a:rPr lang="en-US" sz="1100" dirty="0">
                <a:solidFill>
                  <a:schemeClr val="dk1"/>
                </a:solidFill>
                <a:latin typeface="Verdana"/>
                <a:ea typeface="Verdana"/>
                <a:cs typeface="Verdana"/>
                <a:sym typeface="Verdana"/>
              </a:rPr>
              <a:t>Microservices are both a cultural and organizational change as a change in how we design and implement systems.</a:t>
            </a:r>
          </a:p>
          <a:p>
            <a:pPr>
              <a:spcBef>
                <a:spcPts val="1189"/>
              </a:spcBef>
              <a:buClr>
                <a:schemeClr val="dk1"/>
              </a:buClr>
            </a:pPr>
            <a:endParaRPr sz="1100" dirty="0">
              <a:solidFill>
                <a:schemeClr val="dk1"/>
              </a:solidFill>
              <a:latin typeface="Verdana"/>
              <a:ea typeface="Verdana"/>
              <a:cs typeface="Verdana"/>
              <a:sym typeface="Verdana"/>
            </a:endParaRPr>
          </a:p>
          <a:p>
            <a:pPr>
              <a:spcBef>
                <a:spcPts val="1189"/>
              </a:spcBef>
              <a:buClr>
                <a:schemeClr val="dk1"/>
              </a:buClr>
            </a:pPr>
            <a:endParaRPr sz="1100" dirty="0">
              <a:solidFill>
                <a:schemeClr val="dk1"/>
              </a:solidFill>
              <a:latin typeface="Verdana"/>
              <a:ea typeface="Verdana"/>
              <a:cs typeface="Verdana"/>
              <a:sym typeface="Verdana"/>
            </a:endParaRPr>
          </a:p>
          <a:p>
            <a:pPr>
              <a:spcBef>
                <a:spcPts val="1189"/>
              </a:spcBef>
              <a:buClr>
                <a:schemeClr val="dk1"/>
              </a:buClr>
            </a:pPr>
            <a:endParaRPr sz="1100" dirty="0">
              <a:solidFill>
                <a:schemeClr val="dk1"/>
              </a:solidFill>
              <a:latin typeface="Verdana"/>
              <a:ea typeface="Verdana"/>
              <a:cs typeface="Verdana"/>
              <a:sym typeface="Verdan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Agile, Disruptive Companies Use Non-traditional, Modular Approaches to Software Systems</a:t>
            </a:r>
            <a:endParaRPr lang="en-US" dirty="0"/>
          </a:p>
        </p:txBody>
      </p:sp>
      <p:sp>
        <p:nvSpPr>
          <p:cNvPr id="4" name="Slide Number Placeholder 3"/>
          <p:cNvSpPr>
            <a:spLocks noGrp="1"/>
          </p:cNvSpPr>
          <p:nvPr>
            <p:ph type="sldNum" sz="quarter" idx="10"/>
          </p:nvPr>
        </p:nvSpPr>
        <p:spPr/>
        <p:txBody>
          <a:bodyPr/>
          <a:lstStyle/>
          <a:p>
            <a:fld id="{925E0D42-653B-D743-8A40-7FC34906D640}" type="slidenum">
              <a:rPr lang="en-US" smtClean="0"/>
              <a:t>12</a:t>
            </a:fld>
            <a:endParaRPr lang="en-US"/>
          </a:p>
        </p:txBody>
      </p:sp>
    </p:spTree>
    <p:extLst>
      <p:ext uri="{BB962C8B-B14F-4D97-AF65-F5344CB8AC3E}">
        <p14:creationId xmlns:p14="http://schemas.microsoft.com/office/powerpoint/2010/main" val="4255929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indent="0">
              <a:lnSpc>
                <a:spcPct val="113000"/>
              </a:lnSpc>
              <a:buFont typeface="Arial"/>
              <a:buNone/>
            </a:pPr>
            <a:r>
              <a:rPr lang="en-US" sz="1200" b="1" dirty="0" smtClean="0">
                <a:solidFill>
                  <a:srgbClr val="262626"/>
                </a:solidFill>
              </a:rPr>
              <a:t>Distributed systems are HARD</a:t>
            </a:r>
          </a:p>
          <a:p>
            <a:pPr marL="457200" indent="-457200">
              <a:lnSpc>
                <a:spcPct val="113000"/>
              </a:lnSpc>
              <a:buFont typeface="Arial"/>
              <a:buChar char="•"/>
            </a:pPr>
            <a:r>
              <a:rPr lang="en-US" sz="1200" dirty="0" smtClean="0">
                <a:solidFill>
                  <a:srgbClr val="262626"/>
                </a:solidFill>
              </a:rPr>
              <a:t>Configuration Management</a:t>
            </a:r>
          </a:p>
          <a:p>
            <a:pPr marL="457200" indent="-457200">
              <a:lnSpc>
                <a:spcPct val="113000"/>
              </a:lnSpc>
              <a:buFont typeface="Arial"/>
              <a:buChar char="•"/>
            </a:pPr>
            <a:r>
              <a:rPr lang="en-US" sz="1200" dirty="0" smtClean="0">
                <a:solidFill>
                  <a:srgbClr val="262626"/>
                </a:solidFill>
              </a:rPr>
              <a:t>Service Registration &amp; Discovery</a:t>
            </a:r>
          </a:p>
          <a:p>
            <a:pPr marL="457200" indent="-457200">
              <a:lnSpc>
                <a:spcPct val="113000"/>
              </a:lnSpc>
              <a:buFont typeface="Arial"/>
              <a:buChar char="•"/>
            </a:pPr>
            <a:r>
              <a:rPr lang="en-US" sz="1200" dirty="0" smtClean="0">
                <a:solidFill>
                  <a:srgbClr val="262626"/>
                </a:solidFill>
              </a:rPr>
              <a:t>Routing &amp; Load Balancing</a:t>
            </a:r>
          </a:p>
          <a:p>
            <a:pPr marL="457200" indent="-457200">
              <a:lnSpc>
                <a:spcPct val="113000"/>
              </a:lnSpc>
              <a:buFont typeface="Arial"/>
              <a:buChar char="•"/>
            </a:pPr>
            <a:r>
              <a:rPr lang="en-US" sz="1200" dirty="0" smtClean="0">
                <a:solidFill>
                  <a:srgbClr val="262626"/>
                </a:solidFill>
              </a:rPr>
              <a:t>Fault Tolerance (Circuit Breakers) </a:t>
            </a:r>
          </a:p>
          <a:p>
            <a:pPr marL="457200" indent="-457200">
              <a:lnSpc>
                <a:spcPct val="113000"/>
              </a:lnSpc>
              <a:buFont typeface="Arial"/>
              <a:buChar char="•"/>
            </a:pPr>
            <a:r>
              <a:rPr lang="en-US" sz="1200" dirty="0" smtClean="0">
                <a:solidFill>
                  <a:srgbClr val="262626"/>
                </a:solidFill>
              </a:rPr>
              <a:t>Monitoring</a:t>
            </a:r>
          </a:p>
          <a:p>
            <a:pPr marL="457200" indent="-457200">
              <a:lnSpc>
                <a:spcPct val="113000"/>
              </a:lnSpc>
              <a:buFont typeface="Arial"/>
              <a:buChar char="•"/>
            </a:pPr>
            <a:r>
              <a:rPr lang="en-US" sz="1200" dirty="0" smtClean="0">
                <a:solidFill>
                  <a:srgbClr val="262626"/>
                </a:solidFill>
              </a:rPr>
              <a:t>Concurrent API Aggregation &amp; Transformation</a:t>
            </a:r>
          </a:p>
          <a:p>
            <a:pPr marL="457200" indent="-457200">
              <a:lnSpc>
                <a:spcPct val="113000"/>
              </a:lnSpc>
              <a:buFont typeface="Arial"/>
              <a:buChar char="•"/>
            </a:pPr>
            <a:r>
              <a:rPr lang="en-US" sz="1200" dirty="0" smtClean="0">
                <a:solidFill>
                  <a:srgbClr val="262626"/>
                </a:solidFill>
              </a:rPr>
              <a:t>----- Meeting Notes (2/24/16 13:58) -----</a:t>
            </a:r>
          </a:p>
          <a:p>
            <a:pPr marL="457200" indent="-457200">
              <a:lnSpc>
                <a:spcPct val="113000"/>
              </a:lnSpc>
              <a:buFont typeface="Arial"/>
              <a:buChar char="•"/>
            </a:pPr>
            <a:r>
              <a:rPr lang="en-US" sz="1200" dirty="0" smtClean="0">
                <a:solidFill>
                  <a:srgbClr val="262626"/>
                </a:solidFill>
              </a:rPr>
              <a:t>Dependency Map</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r>
              <a:rPr lang="en-US" dirty="0" smtClean="0"/>
              <a:t>Now</a:t>
            </a:r>
            <a:r>
              <a:rPr lang="en-US" baseline="0" dirty="0" smtClean="0"/>
              <a:t> I’d love to open this up for discussion.</a:t>
            </a:r>
          </a:p>
        </p:txBody>
      </p:sp>
    </p:spTree>
    <p:extLst>
      <p:ext uri="{BB962C8B-B14F-4D97-AF65-F5344CB8AC3E}">
        <p14:creationId xmlns:p14="http://schemas.microsoft.com/office/powerpoint/2010/main" val="24387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t>15</a:t>
            </a:fld>
            <a:endParaRPr lang="en-US"/>
          </a:p>
        </p:txBody>
      </p:sp>
    </p:spTree>
    <p:extLst>
      <p:ext uri="{BB962C8B-B14F-4D97-AF65-F5344CB8AC3E}">
        <p14:creationId xmlns:p14="http://schemas.microsoft.com/office/powerpoint/2010/main" val="3972754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Spring</a:t>
            </a:r>
            <a:r>
              <a:rPr lang="en-US" sz="1200" kern="1200" baseline="0" dirty="0" smtClean="0">
                <a:solidFill>
                  <a:schemeClr val="tx1"/>
                </a:solidFill>
                <a:effectLst/>
                <a:latin typeface="+mn-lt"/>
                <a:ea typeface="+mn-ea"/>
                <a:cs typeface="+mn-cs"/>
              </a:rPr>
              <a:t> Boot/Cloud meant create apps fast –  But Dev &amp; Ops is asking Day2 questions -</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How do you do logging, routing, </a:t>
            </a:r>
            <a:r>
              <a:rPr lang="en-US" sz="1200" kern="1200" dirty="0" err="1" smtClean="0">
                <a:solidFill>
                  <a:schemeClr val="tx1"/>
                </a:solidFill>
                <a:effectLst/>
                <a:latin typeface="+mn-lt"/>
                <a:ea typeface="+mn-ea"/>
                <a:cs typeface="+mn-cs"/>
              </a:rPr>
              <a:t>apm</a:t>
            </a:r>
            <a:r>
              <a:rPr lang="en-US" sz="1200" kern="1200" dirty="0" smtClean="0">
                <a:solidFill>
                  <a:schemeClr val="tx1"/>
                </a:solidFill>
                <a:effectLst/>
                <a:latin typeface="+mn-lt"/>
                <a:ea typeface="+mn-ea"/>
                <a:cs typeface="+mn-cs"/>
              </a:rPr>
              <a:t>, scaling, and lifecycle management of all these apps.</a:t>
            </a:r>
          </a:p>
          <a:p>
            <a:r>
              <a:rPr lang="en-US" sz="1200" kern="1200" dirty="0" smtClean="0">
                <a:solidFill>
                  <a:schemeClr val="tx1"/>
                </a:solidFill>
                <a:effectLst/>
                <a:latin typeface="+mn-lt"/>
                <a:ea typeface="+mn-ea"/>
                <a:cs typeface="+mn-cs"/>
              </a:rPr>
              <a:t>Enter CF Runtime</a:t>
            </a:r>
          </a:p>
          <a:p>
            <a:r>
              <a:rPr lang="en-US" sz="1200" kern="1200" dirty="0" smtClean="0">
                <a:solidFill>
                  <a:schemeClr val="tx1"/>
                </a:solidFill>
                <a:effectLst/>
                <a:latin typeface="+mn-lt"/>
                <a:ea typeface="+mn-ea"/>
                <a:cs typeface="+mn-cs"/>
              </a:rPr>
              <a:t>best in class container management</a:t>
            </a:r>
          </a:p>
          <a:p>
            <a:r>
              <a:rPr lang="en-US" sz="1200" kern="1200" dirty="0" smtClean="0">
                <a:solidFill>
                  <a:schemeClr val="tx1"/>
                </a:solidFill>
                <a:effectLst/>
                <a:latin typeface="+mn-lt"/>
                <a:ea typeface="+mn-ea"/>
                <a:cs typeface="+mn-cs"/>
              </a:rPr>
              <a:t>integrated agentless logging</a:t>
            </a:r>
          </a:p>
          <a:p>
            <a:r>
              <a:rPr lang="en-US" sz="1200" kern="1200" dirty="0" smtClean="0">
                <a:solidFill>
                  <a:schemeClr val="tx1"/>
                </a:solidFill>
                <a:effectLst/>
                <a:latin typeface="+mn-lt"/>
                <a:ea typeface="+mn-ea"/>
                <a:cs typeface="+mn-cs"/>
              </a:rPr>
              <a:t>with APM</a:t>
            </a:r>
          </a:p>
          <a:p>
            <a:r>
              <a:rPr lang="en-US" sz="1200" kern="1200" dirty="0" smtClean="0">
                <a:solidFill>
                  <a:schemeClr val="tx1"/>
                </a:solidFill>
                <a:effectLst/>
                <a:latin typeface="+mn-lt"/>
                <a:ea typeface="+mn-ea"/>
                <a:cs typeface="+mn-cs"/>
              </a:rPr>
              <a:t>auto scaling</a:t>
            </a:r>
          </a:p>
          <a:p>
            <a:r>
              <a:rPr lang="en-US" sz="1200" kern="1200" dirty="0" smtClean="0">
                <a:solidFill>
                  <a:schemeClr val="tx1"/>
                </a:solidFill>
                <a:effectLst/>
                <a:latin typeface="+mn-lt"/>
                <a:ea typeface="+mn-ea"/>
                <a:cs typeface="+mn-cs"/>
              </a:rPr>
              <a:t>Effortless runtime with minimum human operational overhead. We run 1000s of apps and 10,000s containers on PWS with 6 guys.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But we realized that stopping there wasn't enough</a:t>
            </a:r>
          </a:p>
          <a:p>
            <a:endParaRPr lang="en-US" baseline="0"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16</a:t>
            </a:fld>
            <a:endParaRPr lang="en-US"/>
          </a:p>
        </p:txBody>
      </p:sp>
    </p:spTree>
    <p:extLst>
      <p:ext uri="{BB962C8B-B14F-4D97-AF65-F5344CB8AC3E}">
        <p14:creationId xmlns:p14="http://schemas.microsoft.com/office/powerpoint/2010/main" val="639754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needed to orchestrate the infrastructure to support this runtime. CF tells the infrastructure what to do and has a common API to support various infra types – AWS, vSphere, </a:t>
            </a:r>
            <a:r>
              <a:rPr lang="en-US" sz="1200" kern="1200" dirty="0" err="1" smtClean="0">
                <a:solidFill>
                  <a:schemeClr val="tx1"/>
                </a:solidFill>
                <a:effectLst/>
                <a:latin typeface="+mn-lt"/>
                <a:ea typeface="+mn-ea"/>
                <a:cs typeface="+mn-cs"/>
              </a:rPr>
              <a:t>Openstack</a:t>
            </a:r>
            <a:r>
              <a:rPr lang="en-US" sz="1200" kern="1200" dirty="0" smtClean="0">
                <a:solidFill>
                  <a:schemeClr val="tx1"/>
                </a:solidFill>
                <a:effectLst/>
                <a:latin typeface="+mn-lt"/>
                <a:ea typeface="+mn-ea"/>
                <a:cs typeface="+mn-cs"/>
              </a:rPr>
              <a:t>, Azure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When things break (and they will), the notion of self healing kicks in. There is no calling IT Ops, opening tickets,  adding new VM’s, creating VM templates, upgrading Operations system, all that is automated and CF takes care of that.</a:t>
            </a:r>
          </a:p>
          <a:p>
            <a:r>
              <a:rPr lang="en-US" sz="1200" kern="1200" dirty="0" smtClean="0">
                <a:solidFill>
                  <a:schemeClr val="tx1"/>
                </a:solidFill>
                <a:effectLst/>
                <a:latin typeface="+mn-lt"/>
                <a:ea typeface="+mn-ea"/>
                <a:cs typeface="+mn-cs"/>
              </a:rPr>
              <a:t>And that gives you - Zero downtime, No maintenance windows</a:t>
            </a:r>
          </a:p>
          <a:p>
            <a:r>
              <a:rPr lang="en-US" sz="1200" kern="1200" dirty="0" smtClean="0">
                <a:solidFill>
                  <a:schemeClr val="tx1"/>
                </a:solidFill>
                <a:effectLst/>
                <a:latin typeface="+mn-lt"/>
                <a:ea typeface="+mn-ea"/>
                <a:cs typeface="+mn-cs"/>
              </a:rPr>
              <a:t>No managing OS upgrades, No managing VM’s</a:t>
            </a:r>
          </a:p>
          <a:p>
            <a:r>
              <a:rPr lang="en-US" sz="1200" kern="1200" dirty="0" smtClean="0">
                <a:solidFill>
                  <a:schemeClr val="tx1"/>
                </a:solidFill>
                <a:effectLst/>
                <a:latin typeface="+mn-lt"/>
                <a:ea typeface="+mn-ea"/>
                <a:cs typeface="+mn-cs"/>
              </a:rPr>
              <a:t>An amazing Operations savings story. What can you do with that time and labor savings ?</a:t>
            </a:r>
          </a:p>
          <a:p>
            <a:endParaRPr lang="en-US" baseline="0"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17</a:t>
            </a:fld>
            <a:endParaRPr lang="en-US"/>
          </a:p>
        </p:txBody>
      </p:sp>
    </p:spTree>
    <p:extLst>
      <p:ext uri="{BB962C8B-B14F-4D97-AF65-F5344CB8AC3E}">
        <p14:creationId xmlns:p14="http://schemas.microsoft.com/office/powerpoint/2010/main" val="18896774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is from T-Mobile –</a:t>
            </a:r>
            <a:r>
              <a:rPr lang="en-US" baseline="0" dirty="0" smtClean="0"/>
              <a:t> it is from a POC under Steve Hull’s group evaluating </a:t>
            </a:r>
            <a:r>
              <a:rPr lang="en-US" baseline="0" dirty="0" err="1" smtClean="0"/>
              <a:t>microservice</a:t>
            </a:r>
            <a:r>
              <a:rPr lang="en-US" baseline="0" dirty="0" smtClean="0"/>
              <a:t> architectures on public cloud infrastructure.</a:t>
            </a:r>
          </a:p>
          <a:p>
            <a:endParaRPr lang="en-US" dirty="0"/>
          </a:p>
        </p:txBody>
      </p:sp>
    </p:spTree>
    <p:extLst>
      <p:ext uri="{BB962C8B-B14F-4D97-AF65-F5344CB8AC3E}">
        <p14:creationId xmlns:p14="http://schemas.microsoft.com/office/powerpoint/2010/main" val="2836805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endParaRPr lang="en-US" baseline="0" dirty="0" smtClean="0"/>
          </a:p>
        </p:txBody>
      </p:sp>
    </p:spTree>
    <p:extLst>
      <p:ext uri="{BB962C8B-B14F-4D97-AF65-F5344CB8AC3E}">
        <p14:creationId xmlns:p14="http://schemas.microsoft.com/office/powerpoint/2010/main" val="243877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I wanted to go over some of these emerging development models and </a:t>
            </a:r>
          </a:p>
          <a:p>
            <a:r>
              <a:rPr lang="en-US" dirty="0" smtClean="0"/>
              <a:t>how tech companies have been successful in moving to these highly </a:t>
            </a:r>
            <a:r>
              <a:rPr lang="en-US" baseline="0" dirty="0" err="1" smtClean="0"/>
              <a:t>composable</a:t>
            </a:r>
            <a:r>
              <a:rPr lang="en-US" baseline="0" dirty="0" smtClean="0"/>
              <a:t>, resilient application architectures that we’re referring to as cloud native applications.</a:t>
            </a:r>
          </a:p>
          <a:p>
            <a:r>
              <a:rPr lang="en-US" baseline="0" dirty="0" smtClean="0"/>
              <a:t>I want to show you what kind of platform tools the leading tech companies had to build.</a:t>
            </a:r>
          </a:p>
          <a:p>
            <a:r>
              <a:rPr lang="en-US" baseline="0" dirty="0" smtClean="0"/>
              <a:t>And how these new designs are really hitting a lot of enterprises, companies that don’t depend on software directly.</a:t>
            </a:r>
          </a:p>
          <a:p>
            <a:endParaRPr lang="en-US" baseline="0" dirty="0" smtClean="0"/>
          </a:p>
          <a:p>
            <a:r>
              <a:rPr lang="en-US" baseline="0" dirty="0" smtClean="0"/>
              <a:t>We also want to showcase how these projects work together with a demo of a </a:t>
            </a:r>
            <a:r>
              <a:rPr lang="en-US" baseline="0" dirty="0" err="1" smtClean="0"/>
              <a:t>microservice</a:t>
            </a:r>
            <a:r>
              <a:rPr lang="en-US" baseline="0" dirty="0" smtClean="0"/>
              <a:t>-based Java app, built with Spring Boot and Netflix OSS projects</a:t>
            </a:r>
          </a:p>
          <a:p>
            <a:r>
              <a:rPr lang="en-US" baseline="0" dirty="0" smtClean="0"/>
              <a:t>Before we turn it over to discussion</a:t>
            </a:r>
            <a:endParaRPr lang="en-US" dirty="0" smtClean="0"/>
          </a:p>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I wanted to go over some of these emerging development models and </a:t>
            </a:r>
          </a:p>
          <a:p>
            <a:r>
              <a:rPr lang="en-US" dirty="0" smtClean="0"/>
              <a:t>how tech companies have been successful in moving to these highly </a:t>
            </a:r>
            <a:r>
              <a:rPr lang="en-US" baseline="0" dirty="0" err="1" smtClean="0"/>
              <a:t>composable</a:t>
            </a:r>
            <a:r>
              <a:rPr lang="en-US" baseline="0" dirty="0" smtClean="0"/>
              <a:t>, resilient application architectures that we’re referring to as cloud native applications.</a:t>
            </a:r>
          </a:p>
          <a:p>
            <a:r>
              <a:rPr lang="en-US" baseline="0" dirty="0" smtClean="0"/>
              <a:t>I want to show you what kind of platform tools the leading tech companies had to build.</a:t>
            </a:r>
          </a:p>
          <a:p>
            <a:r>
              <a:rPr lang="en-US" baseline="0" dirty="0" smtClean="0"/>
              <a:t>And how these new designs are really hitting a lot of enterprises, companies that don’t depend on software directly.</a:t>
            </a:r>
          </a:p>
          <a:p>
            <a:endParaRPr lang="en-US" baseline="0" dirty="0" smtClean="0"/>
          </a:p>
          <a:p>
            <a:r>
              <a:rPr lang="en-US" baseline="0" dirty="0" smtClean="0"/>
              <a:t>We also want to showcase how these projects work together with a demo of a </a:t>
            </a:r>
            <a:r>
              <a:rPr lang="en-US" baseline="0" dirty="0" err="1" smtClean="0"/>
              <a:t>microservice</a:t>
            </a:r>
            <a:r>
              <a:rPr lang="en-US" baseline="0" dirty="0" smtClean="0"/>
              <a:t>-based Java app, built with Spring Boot and Netflix OSS projects</a:t>
            </a:r>
          </a:p>
          <a:p>
            <a:r>
              <a:rPr lang="en-US" baseline="0" dirty="0" smtClean="0"/>
              <a:t>Before we turn it over to discussion</a:t>
            </a:r>
            <a:endParaRPr lang="en-US" dirty="0" smtClean="0"/>
          </a:p>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err="1" smtClean="0"/>
              <a:t>DotNetEnv</a:t>
            </a:r>
            <a:r>
              <a:rPr lang="en-US" baseline="0" dirty="0" smtClean="0"/>
              <a:t> Viewer</a:t>
            </a:r>
          </a:p>
          <a:p>
            <a:r>
              <a:rPr lang="en-US" baseline="0" dirty="0" smtClean="0"/>
              <a:t>-</a:t>
            </a:r>
            <a:r>
              <a:rPr lang="en-US" baseline="0" dirty="0" smtClean="0"/>
              <a:t>-</a:t>
            </a:r>
          </a:p>
          <a:p>
            <a:r>
              <a:rPr lang="en-US" baseline="0" dirty="0" smtClean="0"/>
              <a:t>Bind SQL from Spring Music</a:t>
            </a:r>
          </a:p>
          <a:p>
            <a:endParaRPr lang="en-US" baseline="0" dirty="0" smtClean="0"/>
          </a:p>
          <a:p>
            <a:r>
              <a:rPr lang="en-US" baseline="0" dirty="0" smtClean="0"/>
              <a:t>Check endpoint for </a:t>
            </a:r>
            <a:r>
              <a:rPr lang="en-US" baseline="0" dirty="0" err="1" smtClean="0"/>
              <a:t>env</a:t>
            </a:r>
            <a:r>
              <a:rPr lang="en-US" baseline="0" dirty="0" smtClean="0"/>
              <a:t> </a:t>
            </a:r>
            <a:r>
              <a:rPr lang="en-US" baseline="0" dirty="0" err="1" smtClean="0"/>
              <a:t>vars</a:t>
            </a:r>
            <a:endParaRPr lang="en-US" baseline="0" dirty="0" smtClean="0"/>
          </a:p>
          <a:p>
            <a:endParaRPr lang="en-US" baseline="0" dirty="0" smtClean="0"/>
          </a:p>
          <a:p>
            <a:r>
              <a:rPr lang="en-US" baseline="0" dirty="0" smtClean="0"/>
              <a:t>/?all=</a:t>
            </a:r>
          </a:p>
          <a:p>
            <a:endParaRPr lang="en-US" baseline="0" dirty="0" smtClean="0"/>
          </a:p>
          <a:p>
            <a:r>
              <a:rPr lang="en-US" baseline="0" dirty="0" smtClean="0"/>
              <a:t>Compare to actuator in spring boot app</a:t>
            </a:r>
          </a:p>
        </p:txBody>
      </p:sp>
    </p:spTree>
    <p:extLst>
      <p:ext uri="{BB962C8B-B14F-4D97-AF65-F5344CB8AC3E}">
        <p14:creationId xmlns:p14="http://schemas.microsoft.com/office/powerpoint/2010/main" val="23180693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I wanted to go over some of these emerging development models and </a:t>
            </a:r>
          </a:p>
          <a:p>
            <a:r>
              <a:rPr lang="en-US" dirty="0" smtClean="0"/>
              <a:t>how tech companies have been successful in moving to these highly </a:t>
            </a:r>
            <a:r>
              <a:rPr lang="en-US" baseline="0" dirty="0" err="1" smtClean="0"/>
              <a:t>composable</a:t>
            </a:r>
            <a:r>
              <a:rPr lang="en-US" baseline="0" dirty="0" smtClean="0"/>
              <a:t>, resilient application architectures that we’re referring to as cloud native applications.</a:t>
            </a:r>
          </a:p>
          <a:p>
            <a:r>
              <a:rPr lang="en-US" baseline="0" dirty="0" smtClean="0"/>
              <a:t>I want to show you what kind of platform tools the leading tech companies had to build.</a:t>
            </a:r>
          </a:p>
          <a:p>
            <a:r>
              <a:rPr lang="en-US" baseline="0" dirty="0" smtClean="0"/>
              <a:t>And how these new designs are really hitting a lot of enterprises, companies that don’t depend on software directly.</a:t>
            </a:r>
          </a:p>
          <a:p>
            <a:endParaRPr lang="en-US" baseline="0" dirty="0" smtClean="0"/>
          </a:p>
          <a:p>
            <a:r>
              <a:rPr lang="en-US" baseline="0" dirty="0" smtClean="0"/>
              <a:t>We also want to showcase how these projects work together with a demo of a </a:t>
            </a:r>
            <a:r>
              <a:rPr lang="en-US" baseline="0" dirty="0" err="1" smtClean="0"/>
              <a:t>microservice</a:t>
            </a:r>
            <a:r>
              <a:rPr lang="en-US" baseline="0" dirty="0" smtClean="0"/>
              <a:t>-based Java app, built with Spring Boot and Netflix OSS projects</a:t>
            </a:r>
          </a:p>
          <a:p>
            <a:r>
              <a:rPr lang="en-US" baseline="0" dirty="0" smtClean="0"/>
              <a:t>Before we turn it over to discussion</a:t>
            </a:r>
            <a:endParaRPr lang="en-US" dirty="0" smtClean="0"/>
          </a:p>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9" name="Shape 369"/>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r>
              <a:rPr lang="en-US" sz="1100" dirty="0" smtClean="0">
                <a:solidFill>
                  <a:schemeClr val="dk1"/>
                </a:solidFill>
                <a:latin typeface="Verdana"/>
                <a:ea typeface="Verdana"/>
                <a:cs typeface="Verdana"/>
                <a:sym typeface="Verdana"/>
              </a:rPr>
              <a:t>Why are you enabling continuous development? </a:t>
            </a:r>
          </a:p>
          <a:p>
            <a:pPr>
              <a:buClr>
                <a:schemeClr val="dk1"/>
              </a:buClr>
              <a:buSzPct val="25000"/>
            </a:pPr>
            <a:r>
              <a:rPr lang="en-US" sz="1100" dirty="0" smtClean="0">
                <a:solidFill>
                  <a:schemeClr val="dk1"/>
                </a:solidFill>
                <a:latin typeface="Verdana"/>
                <a:ea typeface="Verdana"/>
                <a:cs typeface="Verdana"/>
                <a:sym typeface="Verdana"/>
              </a:rPr>
              <a:t>The goal</a:t>
            </a:r>
            <a:r>
              <a:rPr lang="en-US" sz="1100" baseline="0" dirty="0" smtClean="0">
                <a:solidFill>
                  <a:schemeClr val="dk1"/>
                </a:solidFill>
                <a:latin typeface="Verdana"/>
                <a:ea typeface="Verdana"/>
                <a:cs typeface="Verdana"/>
                <a:sym typeface="Verdana"/>
              </a:rPr>
              <a:t> is to speed up your team’s clock</a:t>
            </a:r>
            <a:r>
              <a:rPr lang="en-US" sz="1100" dirty="0" smtClean="0">
                <a:solidFill>
                  <a:schemeClr val="dk1"/>
                </a:solidFill>
                <a:latin typeface="Verdana"/>
                <a:ea typeface="Verdana"/>
                <a:cs typeface="Verdana"/>
                <a:sym typeface="Verdana"/>
              </a:rPr>
              <a:t> cycle.</a:t>
            </a:r>
          </a:p>
          <a:p>
            <a:pPr>
              <a:buClr>
                <a:schemeClr val="dk1"/>
              </a:buClr>
              <a:buSzPct val="25000"/>
            </a:pPr>
            <a:r>
              <a:rPr lang="en-US" sz="1100" dirty="0" smtClean="0">
                <a:solidFill>
                  <a:schemeClr val="dk1"/>
                </a:solidFill>
                <a:latin typeface="Verdana"/>
                <a:ea typeface="Verdana"/>
                <a:cs typeface="Verdana"/>
                <a:sym typeface="Verdana"/>
              </a:rPr>
              <a:t>If</a:t>
            </a:r>
            <a:r>
              <a:rPr lang="en-US" sz="1100" baseline="0" dirty="0" smtClean="0">
                <a:solidFill>
                  <a:schemeClr val="dk1"/>
                </a:solidFill>
                <a:latin typeface="Verdana"/>
                <a:ea typeface="Verdana"/>
                <a:cs typeface="Verdana"/>
                <a:sym typeface="Verdana"/>
              </a:rPr>
              <a:t> your developers are self service, if they’re spending less time on operations, then you can increase your clock speed.</a:t>
            </a:r>
          </a:p>
          <a:p>
            <a:pPr>
              <a:buClr>
                <a:schemeClr val="dk1"/>
              </a:buClr>
              <a:buSzPct val="25000"/>
            </a:pPr>
            <a:endParaRPr lang="en-US" sz="1100" baseline="0" dirty="0" smtClean="0">
              <a:solidFill>
                <a:schemeClr val="dk1"/>
              </a:solidFill>
              <a:latin typeface="Verdana"/>
              <a:ea typeface="Verdana"/>
              <a:cs typeface="Verdana"/>
              <a:sym typeface="Verdana"/>
            </a:endParaRPr>
          </a:p>
          <a:p>
            <a:pPr>
              <a:buClr>
                <a:schemeClr val="dk1"/>
              </a:buClr>
              <a:buSzPct val="25000"/>
            </a:pPr>
            <a:endParaRPr lang="en-US" sz="1100" baseline="0" dirty="0" smtClean="0">
              <a:solidFill>
                <a:schemeClr val="dk1"/>
              </a:solidFill>
              <a:latin typeface="Verdana"/>
              <a:ea typeface="Verdana"/>
              <a:cs typeface="Verdana"/>
              <a:sym typeface="Verdana"/>
            </a:endParaRPr>
          </a:p>
          <a:p>
            <a:pPr>
              <a:buClr>
                <a:schemeClr val="dk1"/>
              </a:buClr>
              <a:buSzPct val="25000"/>
            </a:pPr>
            <a:endParaRPr lang="en-US" sz="1100" baseline="0" dirty="0" smtClean="0">
              <a:solidFill>
                <a:schemeClr val="dk1"/>
              </a:solidFill>
              <a:latin typeface="Verdana"/>
              <a:ea typeface="Verdana"/>
              <a:cs typeface="Verdana"/>
              <a:sym typeface="Verdana"/>
            </a:endParaRPr>
          </a:p>
          <a:p>
            <a:pPr marL="0" marR="0" indent="0" algn="l" defTabSz="457200" rtl="0" eaLnBrk="1" fontAlgn="auto" latinLnBrk="0" hangingPunct="1">
              <a:lnSpc>
                <a:spcPct val="100000"/>
              </a:lnSpc>
              <a:spcBef>
                <a:spcPts val="0"/>
              </a:spcBef>
              <a:spcAft>
                <a:spcPts val="0"/>
              </a:spcAft>
              <a:buClr>
                <a:schemeClr val="dk1"/>
              </a:buClr>
              <a:buSzPct val="25000"/>
              <a:buFontTx/>
              <a:buNone/>
              <a:tabLst/>
              <a:defRPr/>
            </a:pPr>
            <a:endParaRPr lang="en-US" sz="1100" dirty="0">
              <a:solidFill>
                <a:schemeClr val="dk1"/>
              </a:solidFill>
              <a:latin typeface="Verdana"/>
              <a:ea typeface="Verdana"/>
              <a:cs typeface="Verdana"/>
              <a:sym typeface="Verdana"/>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txBox="1">
            <a:spLocks noGrp="1"/>
          </p:cNvSpPr>
          <p:nvPr>
            <p:ph type="body" idx="1"/>
          </p:nvPr>
        </p:nvSpPr>
        <p:spPr>
          <a:xfrm>
            <a:off x="295169" y="2972430"/>
            <a:ext cx="6267657" cy="5793719"/>
          </a:xfrm>
          <a:prstGeom prst="rect">
            <a:avLst/>
          </a:prstGeom>
          <a:noFill/>
          <a:ln>
            <a:noFill/>
          </a:ln>
        </p:spPr>
        <p:txBody>
          <a:bodyPr lIns="90550" tIns="90550" rIns="90550" bIns="90550"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
        <p:nvSpPr>
          <p:cNvPr id="311" name="Shape 311"/>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Shape 4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6" name="Shape 4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r>
              <a:rPr lang="en-US" sz="1100" baseline="0" dirty="0" smtClean="0">
                <a:solidFill>
                  <a:schemeClr val="dk1"/>
                </a:solidFill>
                <a:latin typeface="Verdana"/>
                <a:ea typeface="Verdana"/>
                <a:cs typeface="Verdana"/>
                <a:sym typeface="Verdana"/>
              </a:rPr>
              <a:t>Cloud Ready: No mounting file systems!</a:t>
            </a:r>
          </a:p>
          <a:p>
            <a:pPr>
              <a:buClr>
                <a:schemeClr val="dk1"/>
              </a:buClr>
              <a:buSzPct val="25000"/>
            </a:pPr>
            <a:r>
              <a:rPr lang="en-US" sz="1100" baseline="0" dirty="0" smtClean="0">
                <a:solidFill>
                  <a:schemeClr val="dk1"/>
                </a:solidFill>
                <a:latin typeface="Verdana"/>
                <a:ea typeface="Verdana"/>
                <a:cs typeface="Verdana"/>
                <a:sym typeface="Verdana"/>
              </a:rPr>
              <a:t>Cloud Friendly: Scalable, platform provides HA</a:t>
            </a:r>
          </a:p>
          <a:p>
            <a:pPr>
              <a:buClr>
                <a:schemeClr val="dk1"/>
              </a:buClr>
              <a:buSzPct val="25000"/>
            </a:pPr>
            <a:r>
              <a:rPr lang="en-US" sz="1100" baseline="0" dirty="0" smtClean="0">
                <a:solidFill>
                  <a:schemeClr val="dk1"/>
                </a:solidFill>
                <a:latin typeface="Verdana"/>
                <a:ea typeface="Verdana"/>
                <a:cs typeface="Verdana"/>
                <a:sym typeface="Verdana"/>
              </a:rPr>
              <a:t>Cloud Resilient: Cloud Agnostic, Fault Tolerant</a:t>
            </a:r>
          </a:p>
          <a:p>
            <a:pPr>
              <a:buClr>
                <a:schemeClr val="dk1"/>
              </a:buClr>
              <a:buSzPct val="25000"/>
            </a:pPr>
            <a:r>
              <a:rPr lang="en-US" sz="1100" baseline="0" dirty="0" smtClean="0">
                <a:solidFill>
                  <a:schemeClr val="dk1"/>
                </a:solidFill>
                <a:latin typeface="Verdana"/>
                <a:ea typeface="Verdana"/>
                <a:cs typeface="Verdana"/>
                <a:sym typeface="Verdana"/>
              </a:rPr>
              <a:t>Cloud Native: </a:t>
            </a:r>
            <a:r>
              <a:rPr lang="en-US" sz="1100" baseline="0" dirty="0" err="1" smtClean="0">
                <a:solidFill>
                  <a:schemeClr val="dk1"/>
                </a:solidFill>
                <a:latin typeface="Verdana"/>
                <a:ea typeface="Verdana"/>
                <a:cs typeface="Verdana"/>
                <a:sym typeface="Verdana"/>
              </a:rPr>
              <a:t>microservices</a:t>
            </a:r>
            <a:r>
              <a:rPr lang="en-US" sz="1100" baseline="0" dirty="0" smtClean="0">
                <a:solidFill>
                  <a:schemeClr val="dk1"/>
                </a:solidFill>
                <a:latin typeface="Verdana"/>
                <a:ea typeface="Verdana"/>
                <a:cs typeface="Verdana"/>
                <a:sym typeface="Verdana"/>
              </a:rPr>
              <a:t> + API first</a:t>
            </a:r>
            <a:endParaRPr sz="1100" dirty="0">
              <a:solidFill>
                <a:schemeClr val="dk1"/>
              </a:solidFill>
              <a:latin typeface="Verdana"/>
              <a:ea typeface="Verdana"/>
              <a:cs typeface="Verdana"/>
              <a:sym typeface="Verdana"/>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endParaRPr lang="en-US" sz="1400" dirty="0"/>
          </a:p>
          <a:p>
            <a:r>
              <a:rPr lang="en-US" sz="1400" dirty="0"/>
              <a:t>(bold moves)</a:t>
            </a:r>
          </a:p>
          <a:p>
            <a:r>
              <a:rPr lang="en-US" sz="1400" dirty="0"/>
              <a:t>2015 – This is..</a:t>
            </a:r>
          </a:p>
          <a:p>
            <a:r>
              <a:rPr lang="en-US" sz="1400" dirty="0"/>
              <a:t>The year where we see a level of adoption of our products and services that propels us to becoming an </a:t>
            </a:r>
            <a:r>
              <a:rPr lang="en-US" sz="1400" dirty="0" err="1"/>
              <a:t>ipo</a:t>
            </a:r>
            <a:r>
              <a:rPr lang="en-US" sz="1400" dirty="0"/>
              <a:t>-worthy company</a:t>
            </a:r>
          </a:p>
          <a:p>
            <a:r>
              <a:rPr lang="en-US" sz="1400" dirty="0"/>
              <a:t>This </a:t>
            </a:r>
            <a:r>
              <a:rPr lang="en-US" sz="1400" dirty="0" err="1"/>
              <a:t>is..the</a:t>
            </a:r>
            <a:r>
              <a:rPr lang="en-US" sz="1400" dirty="0"/>
              <a:t> year where our great vision becomes a reality in production environments at the most important companies and organizations in the world.</a:t>
            </a:r>
          </a:p>
          <a:p>
            <a:r>
              <a:rPr lang="en-US" sz="1400" dirty="0"/>
              <a:t>This is the year that we show and teach our customers and partners the power and opportunity that building great software brings.</a:t>
            </a:r>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r>
              <a:rPr lang="en-US" dirty="0" smtClean="0"/>
              <a:t>Now</a:t>
            </a:r>
            <a:r>
              <a:rPr lang="en-US" baseline="0" dirty="0" smtClean="0"/>
              <a:t> I’d love to open this up for discussion.</a:t>
            </a:r>
          </a:p>
        </p:txBody>
      </p:sp>
    </p:spTree>
    <p:extLst>
      <p:ext uri="{BB962C8B-B14F-4D97-AF65-F5344CB8AC3E}">
        <p14:creationId xmlns:p14="http://schemas.microsoft.com/office/powerpoint/2010/main" val="24387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Shape 462"/>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By developing their own tools, frameworks and platforms</a:t>
            </a:r>
          </a:p>
          <a:p>
            <a:pPr marL="0" marR="0" lvl="0" indent="0" algn="l" rtl="0">
              <a:spcBef>
                <a:spcPts val="0"/>
              </a:spcBef>
              <a:buClr>
                <a:schemeClr val="dk1"/>
              </a:buClr>
              <a:buSzPct val="25000"/>
              <a:buFont typeface="Arial"/>
              <a:buNone/>
            </a:pPr>
            <a:r>
              <a:rPr lang="en-US" sz="1200" b="0" i="0" u="none" strike="noStrike" cap="none" baseline="0" dirty="0" smtClean="0">
                <a:solidFill>
                  <a:schemeClr val="dk1"/>
                </a:solidFill>
                <a:latin typeface="Verdana"/>
                <a:ea typeface="Verdana"/>
                <a:cs typeface="Verdana"/>
                <a:sym typeface="Verdana"/>
              </a:rPr>
              <a:t>Google built Kubernetes, their own build server, </a:t>
            </a:r>
          </a:p>
          <a:p>
            <a:pPr marL="0" marR="0" lvl="0" indent="0" algn="l" rtl="0">
              <a:spcBef>
                <a:spcPts val="1200"/>
              </a:spcBef>
              <a:buClr>
                <a:schemeClr val="dk1"/>
              </a:buClr>
              <a:buSzPct val="25000"/>
              <a:buFont typeface="Arial"/>
              <a:buNone/>
            </a:pPr>
            <a:r>
              <a:rPr lang="en-US" sz="1200" b="0" i="0" u="none" strike="noStrike" cap="none" baseline="0" dirty="0" smtClean="0">
                <a:solidFill>
                  <a:schemeClr val="dk1"/>
                </a:solidFill>
                <a:latin typeface="Verdana"/>
                <a:ea typeface="Verdana"/>
                <a:cs typeface="Verdana"/>
                <a:sym typeface="Verdana"/>
              </a:rPr>
              <a:t>Netflix pioneered Netflix OSS, Chaos Monkey, a huge array of monitoring tools</a:t>
            </a:r>
          </a:p>
          <a:p>
            <a:r>
              <a:rPr lang="en-US" dirty="0" smtClean="0"/>
              <a:t>Amazon</a:t>
            </a:r>
            <a:r>
              <a:rPr lang="en-US" baseline="0" dirty="0" smtClean="0"/>
              <a:t> productized the internal platform for their online retailer. That public cloud product line is now bigger than their retail arm.</a:t>
            </a:r>
          </a:p>
          <a:p>
            <a:endParaRPr lang="en-US" baseline="0" dirty="0" smtClean="0"/>
          </a:p>
          <a:p>
            <a:r>
              <a:rPr lang="en-US" baseline="0" dirty="0" smtClean="0"/>
              <a:t>They are the original Cloud Natives</a:t>
            </a:r>
          </a:p>
          <a:p>
            <a:endParaRPr lang="en-US" baseline="0" dirty="0" smtClean="0"/>
          </a:p>
          <a:p>
            <a:r>
              <a:rPr lang="en-US" baseline="0" dirty="0" smtClean="0"/>
              <a:t>John J. </a:t>
            </a:r>
            <a:r>
              <a:rPr lang="en-US" baseline="0" dirty="0" err="1" smtClean="0"/>
              <a:t>Legere</a:t>
            </a:r>
            <a:r>
              <a:rPr lang="en-US" baseline="0" dirty="0" smtClean="0"/>
              <a:t> is an American businessman who is the chief executive officer and president of T-Mobile</a:t>
            </a:r>
          </a:p>
          <a:p>
            <a:r>
              <a:rPr lang="en-US" baseline="0" dirty="0" smtClean="0"/>
              <a:t>Openly against Ads</a:t>
            </a:r>
          </a:p>
          <a:p>
            <a:r>
              <a:rPr lang="en-US" baseline="0" dirty="0" smtClean="0"/>
              <a:t>Pro IOT</a:t>
            </a:r>
          </a:p>
          <a:p>
            <a:r>
              <a:rPr lang="en-US" baseline="0" dirty="0" smtClean="0"/>
              <a:t>Admits mistakes – wants change</a:t>
            </a:r>
          </a:p>
          <a:p>
            <a:r>
              <a:rPr lang="en-US" baseline="0" dirty="0" smtClean="0"/>
              <a:t>Wants streaming!</a:t>
            </a:r>
          </a:p>
          <a:p>
            <a:r>
              <a:rPr lang="en-US" baseline="0" dirty="0" smtClean="0"/>
              <a:t>Wants Data to be replacement for </a:t>
            </a:r>
            <a:r>
              <a:rPr lang="en-US" baseline="0" dirty="0" err="1" smtClean="0"/>
              <a:t>Wifi</a:t>
            </a:r>
            <a:r>
              <a:rPr lang="en-US" baseline="0" dirty="0" smtClean="0"/>
              <a:t> – why not?</a:t>
            </a:r>
          </a:p>
          <a:p>
            <a:endParaRPr lang="en-US" baseline="0" dirty="0" smtClean="0"/>
          </a:p>
          <a:p>
            <a:endParaRPr lang="en-US" dirty="0" smtClean="0"/>
          </a:p>
          <a:p>
            <a:endParaRPr dirty="0"/>
          </a:p>
        </p:txBody>
      </p:sp>
      <p:sp>
        <p:nvSpPr>
          <p:cNvPr id="463" name="Shape 463"/>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Shape 4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6" name="Shape 4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r>
              <a:rPr lang="en-US" sz="1100" dirty="0" smtClean="0">
                <a:solidFill>
                  <a:schemeClr val="dk1"/>
                </a:solidFill>
                <a:latin typeface="Verdana"/>
                <a:ea typeface="Verdana"/>
                <a:cs typeface="Verdana"/>
                <a:sym typeface="Verdana"/>
              </a:rPr>
              <a:t>We’re</a:t>
            </a:r>
            <a:r>
              <a:rPr lang="en-US" sz="1100" baseline="0" dirty="0" smtClean="0">
                <a:solidFill>
                  <a:schemeClr val="dk1"/>
                </a:solidFill>
                <a:latin typeface="Verdana"/>
                <a:ea typeface="Verdana"/>
                <a:cs typeface="Verdana"/>
                <a:sym typeface="Verdana"/>
              </a:rPr>
              <a:t> seeing companies like like Lockheed Martin, BMW and Philips that are incubating cloud-native design in their organizations. These companies are shipping apps to production</a:t>
            </a:r>
            <a:r>
              <a:rPr lang="en-US" sz="1100" baseline="0" dirty="0" smtClean="0">
                <a:solidFill>
                  <a:schemeClr val="dk1"/>
                </a:solidFill>
                <a:latin typeface="Verdana"/>
                <a:ea typeface="Verdana"/>
                <a:cs typeface="Verdana"/>
                <a:sym typeface="Verdana"/>
              </a:rPr>
              <a:t>.</a:t>
            </a:r>
            <a:endParaRPr lang="en-US" sz="1100" dirty="0">
              <a:solidFill>
                <a:schemeClr val="dk1"/>
              </a:solidFill>
              <a:latin typeface="Verdana"/>
              <a:ea typeface="Verdana"/>
              <a:cs typeface="Verdana"/>
              <a:sym typeface="Verdana"/>
            </a:endParaRPr>
          </a:p>
          <a:p>
            <a:pPr>
              <a:spcBef>
                <a:spcPts val="1189"/>
              </a:spcBef>
              <a:buClr>
                <a:schemeClr val="dk1"/>
              </a:buClr>
            </a:pPr>
            <a:endParaRPr sz="1100" dirty="0">
              <a:solidFill>
                <a:schemeClr val="dk1"/>
              </a:solidFill>
              <a:latin typeface="Verdana"/>
              <a:ea typeface="Verdana"/>
              <a:cs typeface="Verdana"/>
              <a:sym typeface="Verdana"/>
            </a:endParaRPr>
          </a:p>
          <a:p>
            <a:pPr>
              <a:spcBef>
                <a:spcPts val="1189"/>
              </a:spcBef>
              <a:buClr>
                <a:schemeClr val="dk1"/>
              </a:buClr>
              <a:buSzPct val="25000"/>
            </a:pPr>
            <a:r>
              <a:rPr lang="en-US" sz="1100" dirty="0">
                <a:solidFill>
                  <a:schemeClr val="dk1"/>
                </a:solidFill>
                <a:latin typeface="Verdana"/>
                <a:ea typeface="Verdana"/>
                <a:cs typeface="Verdana"/>
                <a:sym typeface="Verdana"/>
              </a:rPr>
              <a:t>Source: WSJ http://</a:t>
            </a:r>
            <a:r>
              <a:rPr lang="en-US" sz="1100" dirty="0" err="1">
                <a:solidFill>
                  <a:schemeClr val="dk1"/>
                </a:solidFill>
                <a:latin typeface="Verdana"/>
                <a:ea typeface="Verdana"/>
                <a:cs typeface="Verdana"/>
                <a:sym typeface="Verdana"/>
              </a:rPr>
              <a:t>blogs.wsj.com</a:t>
            </a:r>
            <a:r>
              <a:rPr lang="en-US" sz="1100" dirty="0">
                <a:solidFill>
                  <a:schemeClr val="dk1"/>
                </a:solidFill>
                <a:latin typeface="Verdana"/>
                <a:ea typeface="Verdana"/>
                <a:cs typeface="Verdana"/>
                <a:sym typeface="Verdana"/>
              </a:rPr>
              <a:t>/</a:t>
            </a:r>
            <a:r>
              <a:rPr lang="en-US" sz="1100" dirty="0" err="1">
                <a:solidFill>
                  <a:schemeClr val="dk1"/>
                </a:solidFill>
                <a:latin typeface="Verdana"/>
                <a:ea typeface="Verdana"/>
                <a:cs typeface="Verdana"/>
                <a:sym typeface="Verdana"/>
              </a:rPr>
              <a:t>cio</a:t>
            </a:r>
            <a:r>
              <a:rPr lang="en-US" sz="1100" dirty="0">
                <a:solidFill>
                  <a:schemeClr val="dk1"/>
                </a:solidFill>
                <a:latin typeface="Verdana"/>
                <a:ea typeface="Verdana"/>
                <a:cs typeface="Verdana"/>
                <a:sym typeface="Verdana"/>
              </a:rPr>
              <a:t>/2015/10/05/innovate-or-die-the-rise-of-microservices/</a:t>
            </a:r>
          </a:p>
          <a:p>
            <a:pPr marL="169821" indent="-169821">
              <a:spcBef>
                <a:spcPts val="1189"/>
              </a:spcBef>
              <a:buClr>
                <a:schemeClr val="dk1"/>
              </a:buClr>
              <a:buSzPct val="100000"/>
              <a:buFont typeface="Arial"/>
              <a:buChar char="-"/>
            </a:pPr>
            <a:r>
              <a:rPr lang="en-US" sz="1100" dirty="0">
                <a:solidFill>
                  <a:schemeClr val="dk1"/>
                </a:solidFill>
                <a:latin typeface="Verdana"/>
                <a:ea typeface="Verdana"/>
                <a:cs typeface="Verdana"/>
                <a:sym typeface="Verdana"/>
              </a:rPr>
              <a:t>Antonio </a:t>
            </a:r>
            <a:r>
              <a:rPr lang="en-US" sz="1100" dirty="0" err="1">
                <a:solidFill>
                  <a:schemeClr val="dk1"/>
                </a:solidFill>
                <a:latin typeface="Verdana"/>
                <a:ea typeface="Verdana"/>
                <a:cs typeface="Verdana"/>
                <a:sym typeface="Verdana"/>
              </a:rPr>
              <a:t>Melo</a:t>
            </a:r>
            <a:r>
              <a:rPr lang="en-US" sz="1100" dirty="0">
                <a:solidFill>
                  <a:schemeClr val="dk1"/>
                </a:solidFill>
                <a:latin typeface="Verdana"/>
                <a:ea typeface="Verdana"/>
                <a:cs typeface="Verdana"/>
                <a:sym typeface="Verdana"/>
              </a:rPr>
              <a:t>, Humana, CF Summit 2015</a:t>
            </a:r>
          </a:p>
          <a:p>
            <a:pPr marL="169821" indent="-100635">
              <a:spcBef>
                <a:spcPts val="1189"/>
              </a:spcBef>
              <a:buClr>
                <a:schemeClr val="dk1"/>
              </a:buClr>
            </a:pPr>
            <a:endParaRPr sz="1100" dirty="0">
              <a:solidFill>
                <a:schemeClr val="dk1"/>
              </a:solidFill>
              <a:latin typeface="Verdana"/>
              <a:ea typeface="Verdana"/>
              <a:cs typeface="Verdana"/>
              <a:sym typeface="Verdan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4" name="Shape 284"/>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marL="0" marR="0" indent="0" algn="l" defTabSz="457200" rtl="0" eaLnBrk="1" fontAlgn="auto" latinLnBrk="0" hangingPunct="1">
              <a:lnSpc>
                <a:spcPct val="100000"/>
              </a:lnSpc>
              <a:spcBef>
                <a:spcPts val="0"/>
              </a:spcBef>
              <a:spcAft>
                <a:spcPts val="0"/>
              </a:spcAft>
              <a:buClr>
                <a:schemeClr val="dk1"/>
              </a:buClr>
              <a:buSzPct val="25000"/>
              <a:buFontTx/>
              <a:buNone/>
              <a:tabLst/>
              <a:defRPr/>
            </a:pPr>
            <a:r>
              <a:rPr lang="en-US" sz="1100" dirty="0" smtClean="0">
                <a:solidFill>
                  <a:schemeClr val="dk1"/>
                </a:solidFill>
                <a:latin typeface="Verdana"/>
                <a:ea typeface="Verdana"/>
                <a:cs typeface="Verdana"/>
                <a:sym typeface="Verdana"/>
              </a:rPr>
              <a:t>We’re working with customers</a:t>
            </a:r>
            <a:r>
              <a:rPr lang="en-US" sz="1100" baseline="0" dirty="0" smtClean="0">
                <a:solidFill>
                  <a:schemeClr val="dk1"/>
                </a:solidFill>
                <a:latin typeface="Verdana"/>
                <a:ea typeface="Verdana"/>
                <a:cs typeface="Verdana"/>
                <a:sym typeface="Verdana"/>
              </a:rPr>
              <a:t> like Comcast and Lockheed Martin who have been struggling to ship software faster. Both in terms of new projects and implementing these modern, DevOps-friendly environments that can handle real continuous delivery.</a:t>
            </a:r>
          </a:p>
          <a:p>
            <a:pPr>
              <a:buClr>
                <a:schemeClr val="dk1"/>
              </a:buClr>
              <a:buSzPct val="25000"/>
            </a:pPr>
            <a:endParaRPr lang="en-US" sz="1100" dirty="0" smtClean="0">
              <a:solidFill>
                <a:schemeClr val="dk1"/>
              </a:solidFill>
              <a:latin typeface="Verdana"/>
              <a:ea typeface="Verdana"/>
              <a:cs typeface="Verdana"/>
              <a:sym typeface="Verdana"/>
            </a:endParaRPr>
          </a:p>
          <a:p>
            <a:pPr>
              <a:buClr>
                <a:schemeClr val="dk1"/>
              </a:buClr>
              <a:buSzPct val="25000"/>
            </a:pPr>
            <a:r>
              <a:rPr lang="en-US" sz="1100" dirty="0" smtClean="0">
                <a:solidFill>
                  <a:schemeClr val="dk1"/>
                </a:solidFill>
                <a:latin typeface="Verdana"/>
                <a:ea typeface="Verdana"/>
                <a:cs typeface="Verdana"/>
                <a:sym typeface="Verdana"/>
              </a:rPr>
              <a:t>If you’re doing</a:t>
            </a:r>
            <a:r>
              <a:rPr lang="en-US" sz="1100" baseline="0" dirty="0" smtClean="0">
                <a:solidFill>
                  <a:schemeClr val="dk1"/>
                </a:solidFill>
                <a:latin typeface="Verdana"/>
                <a:ea typeface="Verdana"/>
                <a:cs typeface="Verdana"/>
                <a:sym typeface="Verdana"/>
              </a:rPr>
              <a:t> big project with ‘agile waterfall’ where you use agile development with weekly sprints but have a huge manual process to actually ship every 3-9months.</a:t>
            </a:r>
          </a:p>
          <a:p>
            <a:pPr>
              <a:buClr>
                <a:schemeClr val="dk1"/>
              </a:buClr>
              <a:buSzPct val="25000"/>
            </a:pPr>
            <a:endParaRPr lang="en-US" sz="1100" baseline="0" dirty="0" smtClean="0">
              <a:solidFill>
                <a:schemeClr val="dk1"/>
              </a:solidFill>
              <a:latin typeface="Verdana"/>
              <a:ea typeface="Verdana"/>
              <a:cs typeface="Verdana"/>
              <a:sym typeface="Verdana"/>
            </a:endParaRPr>
          </a:p>
          <a:p>
            <a:pPr>
              <a:buClr>
                <a:schemeClr val="dk1"/>
              </a:buClr>
              <a:buSzPct val="25000"/>
            </a:pPr>
            <a:r>
              <a:rPr lang="en-US" sz="1100" baseline="0" dirty="0" smtClean="0">
                <a:solidFill>
                  <a:schemeClr val="dk1"/>
                </a:solidFill>
                <a:latin typeface="Verdana"/>
                <a:ea typeface="Verdana"/>
                <a:cs typeface="Verdana"/>
                <a:sym typeface="Verdana"/>
              </a:rPr>
              <a:t>Disconnect between </a:t>
            </a:r>
            <a:r>
              <a:rPr lang="en-US" sz="1100" baseline="0" dirty="0" err="1" smtClean="0">
                <a:solidFill>
                  <a:schemeClr val="dk1"/>
                </a:solidFill>
                <a:latin typeface="Verdana"/>
                <a:ea typeface="Verdana"/>
                <a:cs typeface="Verdana"/>
                <a:sym typeface="Verdana"/>
              </a:rPr>
              <a:t>dev</a:t>
            </a:r>
            <a:r>
              <a:rPr lang="en-US" sz="1100" baseline="0" dirty="0" smtClean="0">
                <a:solidFill>
                  <a:schemeClr val="dk1"/>
                </a:solidFill>
                <a:latin typeface="Verdana"/>
                <a:ea typeface="Verdana"/>
                <a:cs typeface="Verdana"/>
                <a:sym typeface="Verdana"/>
              </a:rPr>
              <a:t> and ops. Throw the code over the wall</a:t>
            </a:r>
          </a:p>
          <a:p>
            <a:pPr>
              <a:buClr>
                <a:schemeClr val="dk1"/>
              </a:buClr>
              <a:buSzPct val="25000"/>
            </a:pPr>
            <a:endParaRPr lang="en-US" sz="1100" baseline="0" dirty="0" smtClean="0">
              <a:solidFill>
                <a:schemeClr val="dk1"/>
              </a:solidFill>
              <a:latin typeface="Verdana"/>
              <a:ea typeface="Verdana"/>
              <a:cs typeface="Verdana"/>
              <a:sym typeface="Verdana"/>
            </a:endParaRPr>
          </a:p>
          <a:p>
            <a:pPr>
              <a:buClr>
                <a:schemeClr val="dk1"/>
              </a:buClr>
              <a:buSzPct val="25000"/>
            </a:pPr>
            <a:r>
              <a:rPr lang="en-US" sz="1100" i="1" dirty="0" smtClean="0">
                <a:solidFill>
                  <a:srgbClr val="00685D"/>
                </a:solidFill>
              </a:rPr>
              <a:t>… and do it all over again from </a:t>
            </a:r>
            <a:r>
              <a:rPr lang="en-US" sz="1100" i="1" dirty="0" err="1" smtClean="0">
                <a:solidFill>
                  <a:srgbClr val="00685D"/>
                </a:solidFill>
              </a:rPr>
              <a:t>Dev</a:t>
            </a:r>
            <a:r>
              <a:rPr lang="en-US" sz="1100" i="1" dirty="0" smtClean="0">
                <a:solidFill>
                  <a:srgbClr val="00685D"/>
                </a:solidFill>
              </a:rPr>
              <a:t> </a:t>
            </a:r>
            <a:r>
              <a:rPr lang="en-US" sz="1100" i="1" dirty="0" smtClean="0">
                <a:solidFill>
                  <a:srgbClr val="00685D"/>
                </a:solidFill>
                <a:sym typeface="Wingdings"/>
              </a:rPr>
              <a:t> Test  Prod on any infrastructure</a:t>
            </a:r>
            <a:endParaRPr lang="en-US" sz="1100" baseline="0" dirty="0" smtClean="0">
              <a:solidFill>
                <a:schemeClr val="dk1"/>
              </a:solidFill>
              <a:latin typeface="Verdana"/>
              <a:ea typeface="Verdana"/>
              <a:cs typeface="Verdana"/>
              <a:sym typeface="Verdan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r>
              <a:rPr lang="en-US" dirty="0" smtClean="0"/>
              <a:t>Now</a:t>
            </a:r>
            <a:r>
              <a:rPr lang="en-US" baseline="0" dirty="0" smtClean="0"/>
              <a:t> I’d love to open this up for discussion.</a:t>
            </a:r>
          </a:p>
        </p:txBody>
      </p:sp>
    </p:spTree>
    <p:extLst>
      <p:ext uri="{BB962C8B-B14F-4D97-AF65-F5344CB8AC3E}">
        <p14:creationId xmlns:p14="http://schemas.microsoft.com/office/powerpoint/2010/main" val="24387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68300" y="679450"/>
            <a:ext cx="6045200" cy="34020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8" name="Shape 308"/>
          <p:cNvSpPr txBox="1">
            <a:spLocks noGrp="1"/>
          </p:cNvSpPr>
          <p:nvPr>
            <p:ph type="body" idx="1"/>
          </p:nvPr>
        </p:nvSpPr>
        <p:spPr>
          <a:xfrm>
            <a:off x="295171" y="2972431"/>
            <a:ext cx="6267659" cy="5793719"/>
          </a:xfrm>
          <a:prstGeom prst="rect">
            <a:avLst/>
          </a:prstGeom>
          <a:noFill/>
          <a:ln>
            <a:noFill/>
          </a:ln>
        </p:spPr>
        <p:txBody>
          <a:bodyPr lIns="0" tIns="0" rIns="0" bIns="0" anchor="t" anchorCtr="0">
            <a:noAutofit/>
          </a:bodyPr>
          <a:lstStyle/>
          <a:p>
            <a:pPr>
              <a:lnSpc>
                <a:spcPct val="80000"/>
              </a:lnSpc>
              <a:buClr>
                <a:schemeClr val="dk1"/>
              </a:buClr>
              <a:buSzPct val="25000"/>
            </a:pPr>
            <a:r>
              <a:rPr lang="en-US" sz="1400" dirty="0">
                <a:solidFill>
                  <a:schemeClr val="dk1"/>
                </a:solidFill>
                <a:latin typeface="Verdana"/>
                <a:ea typeface="Verdana"/>
                <a:cs typeface="Verdana"/>
                <a:sym typeface="Verdana"/>
              </a:rPr>
              <a:t>http://</a:t>
            </a:r>
            <a:r>
              <a:rPr lang="en-US" sz="1400" dirty="0" err="1">
                <a:solidFill>
                  <a:schemeClr val="dk1"/>
                </a:solidFill>
                <a:latin typeface="Verdana"/>
                <a:ea typeface="Verdana"/>
                <a:cs typeface="Verdana"/>
                <a:sym typeface="Verdana"/>
              </a:rPr>
              <a:t>www.informationweek.com</a:t>
            </a:r>
            <a:r>
              <a:rPr lang="en-US" sz="1400" dirty="0">
                <a:solidFill>
                  <a:schemeClr val="dk1"/>
                </a:solidFill>
                <a:latin typeface="Verdana"/>
                <a:ea typeface="Verdana"/>
                <a:cs typeface="Verdana"/>
                <a:sym typeface="Verdana"/>
              </a:rPr>
              <a:t>/cloud/platform-as-a-service/cloud-native-what-it-means-why-it-matters/d/d-id/1321539</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Shape 794"/>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I presume you’re all familiar with microservices and cloud-native, but quickly,</a:t>
            </a:r>
            <a:r>
              <a:rPr lang="en-US" baseline="0" dirty="0" smtClean="0"/>
              <a:t> here’s an introduction. They’re loosely coupled, service oriented architecture with bounded contexts.</a:t>
            </a:r>
          </a:p>
          <a:p>
            <a:endParaRPr lang="en-US" baseline="0" dirty="0" smtClean="0"/>
          </a:p>
          <a:p>
            <a:r>
              <a:rPr lang="en-US" baseline="0" dirty="0" smtClean="0"/>
              <a:t>Because each service can be updated independently, your teams can work in parallel. Because each service is isolated, it’s much easier to automate your testing.</a:t>
            </a:r>
            <a:endParaRPr dirty="0"/>
          </a:p>
        </p:txBody>
      </p:sp>
      <p:sp>
        <p:nvSpPr>
          <p:cNvPr id="795" name="Shape 7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p:txBody>
          <a:bodyPr/>
          <a:lstStyle/>
          <a:p>
            <a:fld id="{ADA07C09-8A41-3B46-A636-3955072BBB4F}" type="slidenum">
              <a:rPr lang="en-US" smtClean="0"/>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1315252878"/>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Divider 1">
    <p:spTree>
      <p:nvGrpSpPr>
        <p:cNvPr id="1" name="Shape 936"/>
        <p:cNvGrpSpPr/>
        <p:nvPr/>
      </p:nvGrpSpPr>
      <p:grpSpPr>
        <a:xfrm>
          <a:off x="0" y="0"/>
          <a:ext cx="0" cy="0"/>
          <a:chOff x="0" y="0"/>
          <a:chExt cx="0" cy="0"/>
        </a:xfrm>
      </p:grpSpPr>
      <p:sp>
        <p:nvSpPr>
          <p:cNvPr id="937" name="Shape 937"/>
          <p:cNvSpPr/>
          <p:nvPr/>
        </p:nvSpPr>
        <p:spPr>
          <a:xfrm>
            <a:off x="0" y="0"/>
            <a:ext cx="9144000" cy="2168525"/>
          </a:xfrm>
          <a:prstGeom prst="rect">
            <a:avLst/>
          </a:prstGeom>
          <a:gradFill>
            <a:gsLst>
              <a:gs pos="0">
                <a:schemeClr val="lt1"/>
              </a:gs>
              <a:gs pos="100000">
                <a:srgbClr val="BFBFBF">
                  <a:alpha val="60784"/>
                </a:srgbClr>
              </a:gs>
            </a:gsLst>
            <a:lin ang="16200000" scaled="0"/>
          </a:gradFill>
          <a:ln>
            <a:noFill/>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938" name="Shape 938"/>
          <p:cNvSpPr txBox="1">
            <a:spLocks noGrp="1"/>
          </p:cNvSpPr>
          <p:nvPr>
            <p:ph type="ctrTitle"/>
          </p:nvPr>
        </p:nvSpPr>
        <p:spPr>
          <a:xfrm>
            <a:off x="2728911" y="1006879"/>
            <a:ext cx="6048376" cy="1218794"/>
          </a:xfrm>
          <a:prstGeom prst="rect">
            <a:avLst/>
          </a:prstGeom>
          <a:noFill/>
          <a:ln>
            <a:noFill/>
          </a:ln>
        </p:spPr>
        <p:txBody>
          <a:bodyPr lIns="91425" tIns="91425" rIns="91425" bIns="91425" anchor="b" anchorCtr="0"/>
          <a:lstStyle>
            <a:lvl1pPr marL="0" marR="0" indent="0" algn="ctr" rtl="0">
              <a:lnSpc>
                <a:spcPct val="90000"/>
              </a:lnSpc>
              <a:spcBef>
                <a:spcPts val="0"/>
              </a:spcBef>
              <a:spcAft>
                <a:spcPts val="0"/>
              </a:spcAft>
              <a:defRPr sz="4400" b="0" i="0" u="none" strike="noStrike" cap="none" baseline="0">
                <a:solidFill>
                  <a:schemeClr val="dk2"/>
                </a:solidFill>
                <a:latin typeface="Arial"/>
                <a:ea typeface="Arial"/>
                <a:cs typeface="Arial"/>
                <a:sym typeface="Arial"/>
              </a:defRPr>
            </a:lvl1pPr>
            <a:lvl2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2pPr>
            <a:lvl3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3pPr>
            <a:lvl4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4pPr>
            <a:lvl5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5pPr>
            <a:lvl6pPr marL="4572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6pPr>
            <a:lvl7pPr marL="9144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7pPr>
            <a:lvl8pPr marL="13716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8pPr>
            <a:lvl9pPr marL="18288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9pPr>
          </a:lstStyle>
          <a:p>
            <a:endParaRPr/>
          </a:p>
        </p:txBody>
      </p:sp>
      <p:sp>
        <p:nvSpPr>
          <p:cNvPr id="939" name="Shape 939"/>
          <p:cNvSpPr txBox="1">
            <a:spLocks noGrp="1"/>
          </p:cNvSpPr>
          <p:nvPr>
            <p:ph type="subTitle" idx="1"/>
          </p:nvPr>
        </p:nvSpPr>
        <p:spPr>
          <a:xfrm>
            <a:off x="2728913" y="2455863"/>
            <a:ext cx="6048374" cy="1901704"/>
          </a:xfrm>
          <a:prstGeom prst="rect">
            <a:avLst/>
          </a:prstGeom>
          <a:noFill/>
          <a:ln>
            <a:noFill/>
          </a:ln>
        </p:spPr>
        <p:txBody>
          <a:bodyPr lIns="91425" tIns="91425" rIns="91425" bIns="91425" anchor="t" anchorCtr="0"/>
          <a:lstStyle>
            <a:lvl1pPr marL="0" marR="0" indent="0" algn="l" rtl="0">
              <a:spcBef>
                <a:spcPts val="600"/>
              </a:spcBef>
              <a:spcAft>
                <a:spcPts val="0"/>
              </a:spcAft>
              <a:buClr>
                <a:schemeClr val="dk1"/>
              </a:buClr>
              <a:buFont typeface="Arial"/>
              <a:buNone/>
              <a:defRPr sz="2800" b="0" i="0" u="none" strike="noStrike" cap="none" baseline="0">
                <a:solidFill>
                  <a:schemeClr val="dk1"/>
                </a:solidFill>
                <a:latin typeface="Arial"/>
                <a:ea typeface="Arial"/>
                <a:cs typeface="Arial"/>
                <a:sym typeface="Arial"/>
              </a:defRPr>
            </a:lvl1pPr>
            <a:lvl2pPr marL="457200" marR="0" indent="0" algn="ctr" rtl="0">
              <a:spcBef>
                <a:spcPts val="560"/>
              </a:spcBef>
              <a:spcAft>
                <a:spcPts val="0"/>
              </a:spcAft>
              <a:buClr>
                <a:srgbClr val="888888"/>
              </a:buClr>
              <a:buFont typeface="Arial"/>
              <a:buNone/>
              <a:defRPr sz="2800" b="0" i="0" u="none" strike="noStrike" cap="none" baseline="0">
                <a:solidFill>
                  <a:srgbClr val="888888"/>
                </a:solidFill>
                <a:latin typeface="Calibri"/>
                <a:ea typeface="Calibri"/>
                <a:cs typeface="Calibri"/>
                <a:sym typeface="Calibri"/>
              </a:defRPr>
            </a:lvl2pPr>
            <a:lvl3pPr marL="914400" marR="0" indent="0" algn="ctr" rtl="0">
              <a:spcBef>
                <a:spcPts val="480"/>
              </a:spcBef>
              <a:spcAft>
                <a:spcPts val="0"/>
              </a:spcAft>
              <a:buClr>
                <a:srgbClr val="888888"/>
              </a:buClr>
              <a:buFont typeface="Arial"/>
              <a:buNone/>
              <a:defRPr sz="2400" b="0" i="0" u="none" strike="noStrike" cap="none" baseline="0">
                <a:solidFill>
                  <a:srgbClr val="888888"/>
                </a:solidFill>
                <a:latin typeface="Calibri"/>
                <a:ea typeface="Calibri"/>
                <a:cs typeface="Calibri"/>
                <a:sym typeface="Calibri"/>
              </a:defRPr>
            </a:lvl3pPr>
            <a:lvl4pPr marL="1371600" marR="0" indent="0" algn="ctr" rtl="0">
              <a:spcBef>
                <a:spcPts val="400"/>
              </a:spcBef>
              <a:spcAft>
                <a:spcPts val="0"/>
              </a:spcAft>
              <a:buClr>
                <a:srgbClr val="888888"/>
              </a:buClr>
              <a:buFont typeface="Arial"/>
              <a:buNone/>
              <a:defRPr sz="2000" b="0" i="0" u="none" strike="noStrike" cap="none" baseline="0">
                <a:solidFill>
                  <a:srgbClr val="888888"/>
                </a:solidFill>
                <a:latin typeface="Calibri"/>
                <a:ea typeface="Calibri"/>
                <a:cs typeface="Calibri"/>
                <a:sym typeface="Calibri"/>
              </a:defRPr>
            </a:lvl4pPr>
            <a:lvl5pPr marL="1828800" marR="0" indent="0" algn="ctr" rtl="0">
              <a:spcBef>
                <a:spcPts val="400"/>
              </a:spcBef>
              <a:spcAft>
                <a:spcPts val="0"/>
              </a:spcAft>
              <a:buClr>
                <a:srgbClr val="888888"/>
              </a:buClr>
              <a:buFont typeface="Arial"/>
              <a:buNone/>
              <a:defRPr sz="2000" b="0" i="0" u="none" strike="noStrike" cap="none" baseline="0">
                <a:solidFill>
                  <a:srgbClr val="888888"/>
                </a:solidFill>
                <a:latin typeface="Calibri"/>
                <a:ea typeface="Calibri"/>
                <a:cs typeface="Calibri"/>
                <a:sym typeface="Calibri"/>
              </a:defRPr>
            </a:lvl5pPr>
            <a:lvl6pPr marL="22860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6pPr>
            <a:lvl7pPr marL="27432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7pPr>
            <a:lvl8pPr marL="32004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8pPr>
            <a:lvl9pPr marL="36576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820746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94"/>
        <p:cNvGrpSpPr/>
        <p:nvPr/>
      </p:nvGrpSpPr>
      <p:grpSpPr>
        <a:xfrm>
          <a:off x="0" y="0"/>
          <a:ext cx="0" cy="0"/>
          <a:chOff x="0" y="0"/>
          <a:chExt cx="0" cy="0"/>
        </a:xfrm>
      </p:grpSpPr>
      <p:sp>
        <p:nvSpPr>
          <p:cNvPr id="295" name="Shape 295"/>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96" name="Shape 296"/>
          <p:cNvSpPr txBox="1">
            <a:spLocks noGrp="1"/>
          </p:cNvSpPr>
          <p:nvPr>
            <p:ph type="body" idx="1"/>
          </p:nvPr>
        </p:nvSpPr>
        <p:spPr>
          <a:xfrm>
            <a:off x="366713" y="1074737"/>
            <a:ext cx="8410574"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sz="2400">
                <a:solidFill>
                  <a:schemeClr val="dk1"/>
                </a:solidFill>
                <a:latin typeface="Arial"/>
                <a:ea typeface="Arial"/>
                <a:cs typeface="Arial"/>
                <a:sym typeface="Arial"/>
              </a:defRPr>
            </a:lvl1pPr>
            <a:lvl2pPr rtl="0">
              <a:spcBef>
                <a:spcPts val="300"/>
              </a:spcBef>
              <a:buClr>
                <a:schemeClr val="accent1"/>
              </a:buClr>
              <a:buFont typeface="Verdana"/>
              <a:buChar char="–"/>
              <a:defRPr sz="2000">
                <a:solidFill>
                  <a:schemeClr val="dk1"/>
                </a:solidFill>
                <a:latin typeface="Arial"/>
                <a:ea typeface="Arial"/>
                <a:cs typeface="Arial"/>
                <a:sym typeface="Arial"/>
              </a:defRPr>
            </a:lvl2pPr>
            <a:lvl3pPr rtl="0">
              <a:spcBef>
                <a:spcPts val="300"/>
              </a:spcBef>
              <a:buClr>
                <a:schemeClr val="accent1"/>
              </a:buClr>
              <a:buFont typeface="Verdana"/>
              <a:buChar char="▪"/>
              <a:defRPr sz="1600">
                <a:solidFill>
                  <a:schemeClr val="dk1"/>
                </a:solidFill>
                <a:latin typeface="Arial"/>
                <a:ea typeface="Arial"/>
                <a:cs typeface="Arial"/>
                <a:sym typeface="Arial"/>
              </a:defRPr>
            </a:lvl3pPr>
            <a:lvl4pPr marL="1658938" indent="-211138" rtl="0">
              <a:spcBef>
                <a:spcPts val="300"/>
              </a:spcBef>
              <a:buClr>
                <a:schemeClr val="accent1"/>
              </a:buClr>
              <a:buFont typeface="Verdana"/>
              <a:buChar char="—"/>
              <a:defRPr sz="1200">
                <a:solidFill>
                  <a:schemeClr val="dk1"/>
                </a:solidFill>
                <a:latin typeface="Arial"/>
                <a:ea typeface="Arial"/>
                <a:cs typeface="Arial"/>
                <a:sym typeface="Arial"/>
              </a:defRPr>
            </a:lvl4pPr>
            <a:lvl5pPr rtl="0">
              <a:spcBef>
                <a:spcPts val="300"/>
              </a:spcBef>
              <a:buClr>
                <a:schemeClr val="accent1"/>
              </a:buClr>
              <a:buFont typeface="Verdana"/>
              <a:buChar char="»"/>
              <a:defRPr sz="11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9624724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Only">
    <p:spTree>
      <p:nvGrpSpPr>
        <p:cNvPr id="1" name="Shape 475"/>
        <p:cNvGrpSpPr/>
        <p:nvPr/>
      </p:nvGrpSpPr>
      <p:grpSpPr>
        <a:xfrm>
          <a:off x="0" y="0"/>
          <a:ext cx="0" cy="0"/>
          <a:chOff x="0" y="0"/>
          <a:chExt cx="0" cy="0"/>
        </a:xfrm>
      </p:grpSpPr>
      <p:sp>
        <p:nvSpPr>
          <p:cNvPr id="476" name="Shape 476"/>
          <p:cNvSpPr txBox="1">
            <a:spLocks noGrp="1"/>
          </p:cNvSpPr>
          <p:nvPr>
            <p:ph type="title"/>
          </p:nvPr>
        </p:nvSpPr>
        <p:spPr>
          <a:xfrm>
            <a:off x="366768"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6016881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633416" y="357187"/>
            <a:ext cx="7877175" cy="857250"/>
          </a:xfrm>
          <a:prstGeom prst="rect">
            <a:avLst/>
          </a:prstGeom>
          <a:noFill/>
          <a:ln>
            <a:noFill/>
          </a:ln>
        </p:spPr>
        <p:txBody>
          <a:bodyPr lIns="91425" tIns="91425" rIns="91425" bIns="91425" anchor="ctr" anchorCtr="0"/>
          <a:lstStyle>
            <a:lvl1pPr algn="ctr" rtl="0">
              <a:spcBef>
                <a:spcPts val="0"/>
              </a:spcBef>
              <a:defRPr sz="4200">
                <a:latin typeface="Helvetica Neue"/>
                <a:ea typeface="Helvetica Neue"/>
                <a:cs typeface="Helvetica Neue"/>
                <a:sym typeface="Helvetica Neue"/>
              </a:defRPr>
            </a:lvl1pPr>
            <a:lvl2pPr indent="76200" algn="ctr" rtl="0">
              <a:spcBef>
                <a:spcPts val="0"/>
              </a:spcBef>
              <a:defRPr sz="4200">
                <a:latin typeface="Helvetica Neue"/>
                <a:ea typeface="Helvetica Neue"/>
                <a:cs typeface="Helvetica Neue"/>
                <a:sym typeface="Helvetica Neue"/>
              </a:defRPr>
            </a:lvl2pPr>
            <a:lvl3pPr indent="165100" algn="ctr" rtl="0">
              <a:spcBef>
                <a:spcPts val="0"/>
              </a:spcBef>
              <a:defRPr sz="4200">
                <a:latin typeface="Helvetica Neue"/>
                <a:ea typeface="Helvetica Neue"/>
                <a:cs typeface="Helvetica Neue"/>
                <a:sym typeface="Helvetica Neue"/>
              </a:defRPr>
            </a:lvl3pPr>
            <a:lvl4pPr indent="254000" algn="ctr" rtl="0">
              <a:spcBef>
                <a:spcPts val="0"/>
              </a:spcBef>
              <a:defRPr sz="4200">
                <a:latin typeface="Helvetica Neue"/>
                <a:ea typeface="Helvetica Neue"/>
                <a:cs typeface="Helvetica Neue"/>
                <a:sym typeface="Helvetica Neue"/>
              </a:defRPr>
            </a:lvl4pPr>
            <a:lvl5pPr indent="330200" algn="ctr" rtl="0">
              <a:spcBef>
                <a:spcPts val="0"/>
              </a:spcBef>
              <a:defRPr sz="4200">
                <a:latin typeface="Helvetica Neue"/>
                <a:ea typeface="Helvetica Neue"/>
                <a:cs typeface="Helvetica Neue"/>
                <a:sym typeface="Helvetica Neue"/>
              </a:defRPr>
            </a:lvl5pPr>
            <a:lvl6pPr indent="419100" algn="ctr" rtl="0">
              <a:spcBef>
                <a:spcPts val="0"/>
              </a:spcBef>
              <a:defRPr sz="4200">
                <a:latin typeface="Helvetica Neue"/>
                <a:ea typeface="Helvetica Neue"/>
                <a:cs typeface="Helvetica Neue"/>
                <a:sym typeface="Helvetica Neue"/>
              </a:defRPr>
            </a:lvl6pPr>
            <a:lvl7pPr indent="508000" algn="ctr" rtl="0">
              <a:spcBef>
                <a:spcPts val="0"/>
              </a:spcBef>
              <a:defRPr sz="4200">
                <a:latin typeface="Helvetica Neue"/>
                <a:ea typeface="Helvetica Neue"/>
                <a:cs typeface="Helvetica Neue"/>
                <a:sym typeface="Helvetica Neue"/>
              </a:defRPr>
            </a:lvl7pPr>
            <a:lvl8pPr indent="596900" algn="ctr" rtl="0">
              <a:spcBef>
                <a:spcPts val="0"/>
              </a:spcBef>
              <a:defRPr sz="4200">
                <a:latin typeface="Helvetica Neue"/>
                <a:ea typeface="Helvetica Neue"/>
                <a:cs typeface="Helvetica Neue"/>
                <a:sym typeface="Helvetica Neue"/>
              </a:defRPr>
            </a:lvl8pPr>
            <a:lvl9pPr indent="673100" algn="ctr" rtl="0">
              <a:spcBef>
                <a:spcPts val="0"/>
              </a:spcBef>
              <a:defRPr sz="4200">
                <a:latin typeface="Helvetica Neue"/>
                <a:ea typeface="Helvetica Neue"/>
                <a:cs typeface="Helvetica Neue"/>
                <a:sym typeface="Helvetica Neue"/>
              </a:defRPr>
            </a:lvl9pPr>
          </a:lstStyle>
          <a:p>
            <a:endParaRPr/>
          </a:p>
        </p:txBody>
      </p:sp>
      <p:sp>
        <p:nvSpPr>
          <p:cNvPr id="209" name="Shape 209"/>
          <p:cNvSpPr txBox="1">
            <a:spLocks noGrp="1"/>
          </p:cNvSpPr>
          <p:nvPr>
            <p:ph type="sldNum" idx="12"/>
          </p:nvPr>
        </p:nvSpPr>
        <p:spPr>
          <a:xfrm>
            <a:off x="8810928" y="5010157"/>
            <a:ext cx="102642" cy="92333"/>
          </a:xfrm>
          <a:prstGeom prst="rect">
            <a:avLst/>
          </a:prstGeom>
          <a:noFill/>
          <a:ln>
            <a:noFill/>
          </a:ln>
        </p:spPr>
        <p:txBody>
          <a:bodyPr lIns="0" tIns="0" rIns="0" bIns="0" anchor="t" anchorCtr="0">
            <a:noAutofit/>
          </a:bodyPr>
          <a:lstStyle/>
          <a:p>
            <a:pPr marL="0" marR="0" lvl="0" indent="0" algn="l" rtl="0">
              <a:spcBef>
                <a:spcPts val="0"/>
              </a:spcBef>
              <a:buSzPct val="25000"/>
              <a:buNone/>
            </a:pPr>
            <a:fld id="{00000000-1234-1234-1234-123412341234}" type="slidenum">
              <a:rPr lang="en-US" sz="600" b="0" i="0" u="none" strike="noStrike" cap="none" baseline="0">
                <a:solidFill>
                  <a:schemeClr val="dk1"/>
                </a:solidFill>
                <a:latin typeface="Helvetica Neue"/>
                <a:ea typeface="Helvetica Neue"/>
                <a:cs typeface="Helvetica Neue"/>
                <a:sym typeface="Helvetica Neue"/>
              </a:rPr>
              <a:t>‹#›</a:t>
            </a:fld>
            <a:endParaRPr lang="en-US" sz="600" b="0" i="0" u="none" strike="noStrike" cap="none" baseline="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608414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Shape 290"/>
        <p:cNvGrpSpPr/>
        <p:nvPr/>
      </p:nvGrpSpPr>
      <p:grpSpPr>
        <a:xfrm>
          <a:off x="0" y="0"/>
          <a:ext cx="0" cy="0"/>
          <a:chOff x="0" y="0"/>
          <a:chExt cx="0" cy="0"/>
        </a:xfrm>
      </p:grpSpPr>
      <p:sp>
        <p:nvSpPr>
          <p:cNvPr id="291" name="Shape 291"/>
          <p:cNvSpPr txBox="1">
            <a:spLocks noGrp="1"/>
          </p:cNvSpPr>
          <p:nvPr>
            <p:ph type="sldNum" idx="12"/>
          </p:nvPr>
        </p:nvSpPr>
        <p:spPr>
          <a:xfrm>
            <a:off x="8553450" y="5021494"/>
            <a:ext cx="533399" cy="1270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1800" b="0" i="0" u="none" strike="noStrike" cap="none" baseline="0">
                <a:solidFill>
                  <a:srgbClr val="4D4D4D"/>
                </a:solidFill>
                <a:latin typeface="Arial"/>
                <a:ea typeface="Arial"/>
                <a:cs typeface="Arial"/>
                <a:sym typeface="Arial"/>
              </a:rPr>
              <a:t>‹#›</a:t>
            </a:fld>
            <a:endParaRPr lang="en-US" sz="1800" b="0" i="0" u="none" strike="noStrike" cap="none" baseline="0">
              <a:solidFill>
                <a:srgbClr val="4D4D4D"/>
              </a:solidFill>
              <a:latin typeface="Arial"/>
              <a:ea typeface="Arial"/>
              <a:cs typeface="Arial"/>
              <a:sym typeface="Arial"/>
            </a:endParaRPr>
          </a:p>
        </p:txBody>
      </p:sp>
      <p:sp>
        <p:nvSpPr>
          <p:cNvPr id="292" name="Shape 292"/>
          <p:cNvSpPr txBox="1">
            <a:spLocks noGrp="1"/>
          </p:cNvSpPr>
          <p:nvPr>
            <p:ph type="title"/>
          </p:nvPr>
        </p:nvSpPr>
        <p:spPr>
          <a:xfrm>
            <a:off x="366712" y="325437"/>
            <a:ext cx="8410576" cy="623887"/>
          </a:xfrm>
          <a:prstGeom prst="rect">
            <a:avLst/>
          </a:prstGeom>
          <a:noFill/>
          <a:ln>
            <a:noFill/>
          </a:ln>
        </p:spPr>
        <p:txBody>
          <a:bodyPr lIns="91425" tIns="91425" rIns="91425" bIns="91425" anchor="t" anchorCtr="0"/>
          <a:lstStyle>
            <a:lvl1pPr algn="l" rtl="0">
              <a:spcBef>
                <a:spcPts val="0"/>
              </a:spcBef>
              <a:buClr>
                <a:srgbClr val="2C95DD"/>
              </a:buClr>
              <a:buNone/>
              <a:defRPr sz="3200">
                <a:solidFill>
                  <a:srgbClr val="2C95DD"/>
                </a:solidFil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93" name="Shape 293"/>
          <p:cNvSpPr txBox="1">
            <a:spLocks noGrp="1"/>
          </p:cNvSpPr>
          <p:nvPr>
            <p:ph type="body" idx="1"/>
          </p:nvPr>
        </p:nvSpPr>
        <p:spPr>
          <a:xfrm>
            <a:off x="366713" y="1074737"/>
            <a:ext cx="8410576" cy="3429001"/>
          </a:xfrm>
          <a:prstGeom prst="rect">
            <a:avLst/>
          </a:prstGeom>
          <a:noFill/>
          <a:ln>
            <a:noFill/>
          </a:ln>
        </p:spPr>
        <p:txBody>
          <a:bodyPr lIns="91425" tIns="91425" rIns="91425" bIns="91425" anchor="t" anchorCtr="0"/>
          <a:lstStyle>
            <a:lvl1pPr marL="228600" indent="-50800" algn="l" rtl="0">
              <a:spcBef>
                <a:spcPts val="560"/>
              </a:spcBef>
              <a:buClr>
                <a:srgbClr val="2C95DD"/>
              </a:buClr>
              <a:buFont typeface="Arial"/>
              <a:buChar char="•"/>
              <a:defRPr sz="2800">
                <a:solidFill>
                  <a:schemeClr val="dk1"/>
                </a:solidFill>
              </a:defRPr>
            </a:lvl1pPr>
            <a:lvl2pPr marL="742950" indent="-133350" algn="l" rtl="0">
              <a:spcBef>
                <a:spcPts val="480"/>
              </a:spcBef>
              <a:buClr>
                <a:srgbClr val="2C95DD"/>
              </a:buClr>
              <a:buFont typeface="Arial"/>
              <a:buChar char="–"/>
              <a:defRPr sz="2400">
                <a:solidFill>
                  <a:schemeClr val="dk1"/>
                </a:solidFill>
              </a:defRPr>
            </a:lvl2pPr>
            <a:lvl3pPr marL="1143000" indent="-101600" algn="l" rtl="0">
              <a:spcBef>
                <a:spcPts val="400"/>
              </a:spcBef>
              <a:buClr>
                <a:srgbClr val="2C95DD"/>
              </a:buClr>
              <a:buFont typeface="Arial"/>
              <a:buChar char="•"/>
              <a:defRPr sz="2000">
                <a:solidFill>
                  <a:schemeClr val="dk1"/>
                </a:solidFill>
              </a:defRPr>
            </a:lvl3pPr>
            <a:lvl4pPr marL="1600200" indent="-114300" algn="l" rtl="0">
              <a:spcBef>
                <a:spcPts val="360"/>
              </a:spcBef>
              <a:buClr>
                <a:srgbClr val="2C95DD"/>
              </a:buClr>
              <a:buFont typeface="Arial"/>
              <a:buChar char="–"/>
              <a:defRPr sz="1800">
                <a:solidFill>
                  <a:schemeClr val="dk1"/>
                </a:solidFill>
              </a:defRPr>
            </a:lvl4pPr>
            <a:lvl5pPr marL="2057400" indent="-114300" algn="l" rtl="0">
              <a:spcBef>
                <a:spcPts val="360"/>
              </a:spcBef>
              <a:buClr>
                <a:srgbClr val="2C95DD"/>
              </a:buClr>
              <a:buFont typeface="Arial"/>
              <a:buChar char="»"/>
              <a:defRPr sz="1800">
                <a:solidFill>
                  <a:schemeClr val="dk1"/>
                </a:solidFill>
              </a:defRPr>
            </a:lvl5pPr>
            <a:lvl6pPr marL="2514600" indent="-101600" algn="l" rtl="0">
              <a:spcBef>
                <a:spcPts val="400"/>
              </a:spcBef>
              <a:buClr>
                <a:schemeClr val="dk1"/>
              </a:buClr>
              <a:buFont typeface="Arial"/>
              <a:buChar char="•"/>
              <a:defRPr sz="2000">
                <a:solidFill>
                  <a:schemeClr val="dk1"/>
                </a:solidFill>
                <a:latin typeface="Arial"/>
                <a:ea typeface="Arial"/>
                <a:cs typeface="Arial"/>
                <a:sym typeface="Arial"/>
              </a:defRPr>
            </a:lvl6pPr>
            <a:lvl7pPr marL="2971800" indent="-101600" algn="l" rtl="0">
              <a:spcBef>
                <a:spcPts val="400"/>
              </a:spcBef>
              <a:buClr>
                <a:schemeClr val="dk1"/>
              </a:buClr>
              <a:buFont typeface="Arial"/>
              <a:buChar char="•"/>
              <a:defRPr sz="2000">
                <a:solidFill>
                  <a:schemeClr val="dk1"/>
                </a:solidFill>
                <a:latin typeface="Arial"/>
                <a:ea typeface="Arial"/>
                <a:cs typeface="Arial"/>
                <a:sym typeface="Arial"/>
              </a:defRPr>
            </a:lvl7pPr>
            <a:lvl8pPr marL="3429000" indent="-101600" algn="l" rtl="0">
              <a:spcBef>
                <a:spcPts val="400"/>
              </a:spcBef>
              <a:buClr>
                <a:schemeClr val="dk1"/>
              </a:buClr>
              <a:buFont typeface="Arial"/>
              <a:buChar char="•"/>
              <a:defRPr sz="2000">
                <a:solidFill>
                  <a:schemeClr val="dk1"/>
                </a:solidFill>
                <a:latin typeface="Arial"/>
                <a:ea typeface="Arial"/>
                <a:cs typeface="Arial"/>
                <a:sym typeface="Arial"/>
              </a:defRPr>
            </a:lvl8pPr>
            <a:lvl9pPr marL="3886200" indent="-101600" algn="l" rtl="0">
              <a:spcBef>
                <a:spcPts val="400"/>
              </a:spcBef>
              <a:buClr>
                <a:schemeClr val="dk1"/>
              </a:buClr>
              <a:buFont typeface="Arial"/>
              <a:buChar char="•"/>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6051544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3116951951"/>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Arial"/>
            </a:endParaRPr>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163224728"/>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330276249"/>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24082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80810440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srgbClr val="000000">
                    <a:tint val="75000"/>
                  </a:srgbClr>
                </a:solidFill>
                <a:latin typeface="Arial"/>
              </a:rPr>
              <a:pPr/>
              <a:t>‹#›</a:t>
            </a:fld>
            <a:endParaRPr lang="en-US">
              <a:solidFill>
                <a:srgbClr val="000000">
                  <a:tint val="75000"/>
                </a:srgbClr>
              </a:solidFill>
              <a:latin typeface="Arial"/>
            </a:endParaRPr>
          </a:p>
        </p:txBody>
      </p:sp>
    </p:spTree>
    <p:extLst>
      <p:ext uri="{BB962C8B-B14F-4D97-AF65-F5344CB8AC3E}">
        <p14:creationId xmlns:p14="http://schemas.microsoft.com/office/powerpoint/2010/main" val="129833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DA07C09-8A41-3B46-A636-3955072BBB4F}" type="slidenum">
              <a:rPr lang="en-US" smtClean="0"/>
              <a:t>‹#›</a:t>
            </a:fld>
            <a:endParaRPr lang="en-US"/>
          </a:p>
        </p:txBody>
      </p:sp>
    </p:spTree>
    <p:extLst>
      <p:ext uri="{BB962C8B-B14F-4D97-AF65-F5344CB8AC3E}">
        <p14:creationId xmlns:p14="http://schemas.microsoft.com/office/powerpoint/2010/main" val="3839756889"/>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xfrm>
            <a:off x="633425" y="357188"/>
            <a:ext cx="7877175" cy="857250"/>
          </a:xfrm>
          <a:prstGeom prst="rect">
            <a:avLst/>
          </a:prstGeom>
        </p:spPr>
        <p:txBody>
          <a:bodyPr/>
          <a:lstStyle/>
          <a:p>
            <a:pPr lvl="0">
              <a:defRPr sz="1800"/>
            </a:pPr>
            <a:r>
              <a:rPr sz="4200"/>
              <a:t>Title Text</a:t>
            </a:r>
          </a:p>
        </p:txBody>
      </p:sp>
    </p:spTree>
    <p:extLst>
      <p:ext uri="{BB962C8B-B14F-4D97-AF65-F5344CB8AC3E}">
        <p14:creationId xmlns:p14="http://schemas.microsoft.com/office/powerpoint/2010/main" val="3643120172"/>
      </p:ext>
    </p:extLst>
  </p:cSld>
  <p:clrMapOvr>
    <a:masterClrMapping/>
  </p:clrMapOvr>
  <p:transition xmlns:p14="http://schemas.microsoft.com/office/powerpoint/2010/main" spd="med"/>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6"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bg1"/>
                </a:solidFill>
              </a:defRPr>
            </a:lvl1pPr>
          </a:lstStyle>
          <a:p>
            <a:fld id="{602A933A-CCB3-5F4E-BECE-55F24E394E11}" type="slidenum">
              <a:rPr lang="en-US" smtClean="0">
                <a:solidFill>
                  <a:prstClr val="white"/>
                </a:solidFill>
                <a:latin typeface="Arial"/>
              </a:rPr>
              <a:pPr/>
              <a:t>‹#›</a:t>
            </a:fld>
            <a:endParaRPr lang="en-US">
              <a:solidFill>
                <a:prstClr val="white"/>
              </a:solidFill>
              <a:latin typeface="Arial"/>
            </a:endParaRPr>
          </a:p>
        </p:txBody>
      </p:sp>
      <p:pic>
        <p:nvPicPr>
          <p:cNvPr id="7" name="Picture 6" descr="pivotal_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8438" y="4656658"/>
            <a:ext cx="831214" cy="204245"/>
          </a:xfrm>
          <a:prstGeom prst="rect">
            <a:avLst/>
          </a:prstGeom>
        </p:spPr>
      </p:pic>
    </p:spTree>
    <p:extLst>
      <p:ext uri="{BB962C8B-B14F-4D97-AF65-F5344CB8AC3E}">
        <p14:creationId xmlns:p14="http://schemas.microsoft.com/office/powerpoint/2010/main" val="37375886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Tree>
    <p:extLst>
      <p:ext uri="{BB962C8B-B14F-4D97-AF65-F5344CB8AC3E}">
        <p14:creationId xmlns:p14="http://schemas.microsoft.com/office/powerpoint/2010/main" val="4193658052"/>
      </p:ext>
    </p:extLst>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Arial"/>
            </a:endParaRPr>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745965023"/>
      </p:ext>
    </p:extLst>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2193922739"/>
      </p:ext>
    </p:extLst>
  </p:cSld>
  <p:clrMapOvr>
    <a:masterClrMapping/>
  </p:clrMapOvr>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24082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8953224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srgbClr val="000000">
                    <a:tint val="75000"/>
                  </a:srgbClr>
                </a:solidFill>
                <a:latin typeface="Arial"/>
              </a:rPr>
              <a:pPr/>
              <a:t>‹#›</a:t>
            </a:fld>
            <a:endParaRPr lang="en-US">
              <a:solidFill>
                <a:srgbClr val="000000">
                  <a:tint val="75000"/>
                </a:srgbClr>
              </a:solidFill>
              <a:latin typeface="Arial"/>
            </a:endParaRPr>
          </a:p>
        </p:txBody>
      </p:sp>
    </p:spTree>
    <p:extLst>
      <p:ext uri="{BB962C8B-B14F-4D97-AF65-F5344CB8AC3E}">
        <p14:creationId xmlns:p14="http://schemas.microsoft.com/office/powerpoint/2010/main" val="36652244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xfrm>
            <a:off x="633425" y="357188"/>
            <a:ext cx="7877175" cy="857250"/>
          </a:xfrm>
          <a:prstGeom prst="rect">
            <a:avLst/>
          </a:prstGeom>
        </p:spPr>
        <p:txBody>
          <a:bodyPr/>
          <a:lstStyle/>
          <a:p>
            <a:pPr lvl="0">
              <a:defRPr sz="1800"/>
            </a:pPr>
            <a:r>
              <a:rPr sz="4200"/>
              <a:t>Title Text</a:t>
            </a:r>
          </a:p>
        </p:txBody>
      </p:sp>
    </p:spTree>
    <p:extLst>
      <p:ext uri="{BB962C8B-B14F-4D97-AF65-F5344CB8AC3E}">
        <p14:creationId xmlns:p14="http://schemas.microsoft.com/office/powerpoint/2010/main" val="1999414805"/>
      </p:ext>
    </p:extLst>
  </p:cSld>
  <p:clrMapOvr>
    <a:masterClrMapping/>
  </p:clrMapOvr>
  <p:transition xmlns:p14="http://schemas.microsoft.com/office/powerpoint/2010/main" spd="med"/>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6"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bg1"/>
                </a:solidFill>
              </a:defRPr>
            </a:lvl1pPr>
          </a:lstStyle>
          <a:p>
            <a:fld id="{602A933A-CCB3-5F4E-BECE-55F24E394E11}" type="slidenum">
              <a:rPr lang="en-US" smtClean="0">
                <a:solidFill>
                  <a:prstClr val="white"/>
                </a:solidFill>
                <a:latin typeface="Arial"/>
              </a:rPr>
              <a:pPr/>
              <a:t>‹#›</a:t>
            </a:fld>
            <a:endParaRPr lang="en-US">
              <a:solidFill>
                <a:prstClr val="white"/>
              </a:solidFill>
              <a:latin typeface="Arial"/>
            </a:endParaRPr>
          </a:p>
        </p:txBody>
      </p:sp>
      <p:pic>
        <p:nvPicPr>
          <p:cNvPr id="7" name="Picture 6" descr="pivotal_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8438" y="4656658"/>
            <a:ext cx="831214" cy="204245"/>
          </a:xfrm>
          <a:prstGeom prst="rect">
            <a:avLst/>
          </a:prstGeom>
        </p:spPr>
      </p:pic>
    </p:spTree>
    <p:extLst>
      <p:ext uri="{BB962C8B-B14F-4D97-AF65-F5344CB8AC3E}">
        <p14:creationId xmlns:p14="http://schemas.microsoft.com/office/powerpoint/2010/main" val="2924811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r">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p:txBody>
          <a:bodyPr/>
          <a:lstStyle/>
          <a:p>
            <a:fld id="{ADA07C09-8A41-3B46-A636-3955072BBB4F}" type="slidenum">
              <a:rPr lang="en-US" smtClean="0"/>
              <a:t>‹#›</a:t>
            </a:fld>
            <a:endParaRPr lang="en-US"/>
          </a:p>
        </p:txBody>
      </p:sp>
    </p:spTree>
    <p:extLst>
      <p:ext uri="{BB962C8B-B14F-4D97-AF65-F5344CB8AC3E}">
        <p14:creationId xmlns:p14="http://schemas.microsoft.com/office/powerpoint/2010/main" val="3839756889"/>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3340622493"/>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4258501813"/>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548647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rgbClr val="ADC339"/>
              </a:buClr>
              <a:buFont typeface="Wingdings" pitchFamily="2" charset="2"/>
              <a:buChar char=""/>
              <a:defRPr sz="2400">
                <a:solidFill>
                  <a:schemeClr val="bg2"/>
                </a:solidFill>
                <a:latin typeface="Arial"/>
                <a:cs typeface="Arial"/>
              </a:defRPr>
            </a:lvl1pPr>
            <a:lvl2pPr>
              <a:spcBef>
                <a:spcPts val="300"/>
              </a:spcBef>
              <a:buClr>
                <a:srgbClr val="ADC339"/>
              </a:buClr>
              <a:buFont typeface="Verdana" pitchFamily="34" charset="0"/>
              <a:buChar char="–"/>
              <a:defRPr sz="2000">
                <a:solidFill>
                  <a:schemeClr val="bg2"/>
                </a:solidFill>
                <a:latin typeface="Arial"/>
                <a:cs typeface="Arial"/>
              </a:defRPr>
            </a:lvl2pPr>
            <a:lvl3pPr>
              <a:spcBef>
                <a:spcPts val="300"/>
              </a:spcBef>
              <a:buClr>
                <a:srgbClr val="ADC339"/>
              </a:buClr>
              <a:buFont typeface="Verdana" pitchFamily="34" charset="0"/>
              <a:buChar char="▪"/>
              <a:defRPr sz="1600">
                <a:solidFill>
                  <a:schemeClr val="bg2"/>
                </a:solidFill>
                <a:latin typeface="Arial"/>
                <a:cs typeface="Arial"/>
              </a:defRPr>
            </a:lvl3pPr>
            <a:lvl4pPr marL="1658938" indent="-287338">
              <a:spcBef>
                <a:spcPts val="300"/>
              </a:spcBef>
              <a:buClr>
                <a:srgbClr val="ADC339"/>
              </a:buClr>
              <a:buFont typeface="Verdana" pitchFamily="34" charset="0"/>
              <a:buChar char="—"/>
              <a:defRPr sz="1200">
                <a:solidFill>
                  <a:schemeClr val="bg2"/>
                </a:solidFill>
                <a:latin typeface="Arial"/>
                <a:cs typeface="Arial"/>
              </a:defRPr>
            </a:lvl4pPr>
            <a:lvl5pPr>
              <a:spcBef>
                <a:spcPts val="300"/>
              </a:spcBef>
              <a:buClr>
                <a:srgbClr val="ADC339"/>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5769596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dirty="0"/>
          </a:p>
        </p:txBody>
      </p:sp>
    </p:spTree>
    <p:extLst>
      <p:ext uri="{BB962C8B-B14F-4D97-AF65-F5344CB8AC3E}">
        <p14:creationId xmlns:p14="http://schemas.microsoft.com/office/powerpoint/2010/main" val="3063250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20349733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theme" Target="../theme/theme2.xml"/><Relationship Id="rId1" Type="http://schemas.openxmlformats.org/officeDocument/2006/relationships/slideLayout" Target="../slideLayouts/slideLayout10.xml"/><Relationship Id="rId2"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theme" Target="../theme/theme3.xml"/><Relationship Id="rId9" Type="http://schemas.openxmlformats.org/officeDocument/2006/relationships/image" Target="../media/image1.png"/><Relationship Id="rId1" Type="http://schemas.openxmlformats.org/officeDocument/2006/relationships/slideLayout" Target="../slideLayouts/slideLayout15.xml"/><Relationship Id="rId2"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theme" Target="../theme/theme4.xml"/><Relationship Id="rId9" Type="http://schemas.openxmlformats.org/officeDocument/2006/relationships/image" Target="../media/image1.png"/><Relationship Id="rId1" Type="http://schemas.openxmlformats.org/officeDocument/2006/relationships/slideLayout" Target="../slideLayouts/slideLayout22.xml"/><Relationship Id="rId2"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62128"/>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3797" y="4823363"/>
            <a:ext cx="373338" cy="273844"/>
          </a:xfrm>
          <a:prstGeom prst="rect">
            <a:avLst/>
          </a:prstGeom>
        </p:spPr>
        <p:txBody>
          <a:bodyPr vert="horz" lIns="91440" tIns="45720" rIns="91440" bIns="45720" rtlCol="0" anchor="ctr"/>
          <a:lstStyle>
            <a:lvl1pPr algn="ctr">
              <a:defRPr sz="900">
                <a:solidFill>
                  <a:schemeClr val="bg1">
                    <a:lumMod val="50000"/>
                  </a:schemeClr>
                </a:solidFill>
                <a:latin typeface="Arial"/>
                <a:cs typeface="Arial"/>
              </a:defRPr>
            </a:lvl1pPr>
          </a:lstStyle>
          <a:p>
            <a:fld id="{ADA07C09-8A41-3B46-A636-3955072BBB4F}" type="slidenum">
              <a:rPr lang="en-US" smtClean="0"/>
              <a:pPr/>
              <a:t>‹#›</a:t>
            </a:fld>
            <a:endParaRPr lang="en-US" dirty="0"/>
          </a:p>
        </p:txBody>
      </p:sp>
      <p:pic>
        <p:nvPicPr>
          <p:cNvPr id="8" name="Picture 7" descr="pivotal_teal.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563152362"/>
      </p:ext>
    </p:extLst>
  </p:cSld>
  <p:clrMap bg1="lt1" tx1="dk1" bg2="lt2" tx2="dk2" accent1="accent1" accent2="accent2" accent3="accent3" accent4="accent4" accent5="accent5" accent6="accent6" hlink="hlink" folHlink="folHlink"/>
  <p:sldLayoutIdLst>
    <p:sldLayoutId id="2147483650" r:id="rId1"/>
    <p:sldLayoutId id="2147483732" r:id="rId2"/>
    <p:sldLayoutId id="2147483733" r:id="rId3"/>
    <p:sldLayoutId id="2147483737" r:id="rId4"/>
    <p:sldLayoutId id="2147483740" r:id="rId5"/>
    <p:sldLayoutId id="2147483750" r:id="rId6"/>
    <p:sldLayoutId id="2147483751" r:id="rId7"/>
    <p:sldLayoutId id="2147483752" r:id="rId8"/>
    <p:sldLayoutId id="2147483753" r:id="rId9"/>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162128"/>
        </a:solidFill>
        <a:effectLst/>
      </p:bgPr>
    </p:bg>
    <p:spTree>
      <p:nvGrpSpPr>
        <p:cNvPr id="1" name="Shape 930"/>
        <p:cNvGrpSpPr/>
        <p:nvPr/>
      </p:nvGrpSpPr>
      <p:grpSpPr>
        <a:xfrm>
          <a:off x="0" y="0"/>
          <a:ext cx="0" cy="0"/>
          <a:chOff x="0" y="0"/>
          <a:chExt cx="0" cy="0"/>
        </a:xfrm>
      </p:grpSpPr>
      <p:sp>
        <p:nvSpPr>
          <p:cNvPr id="931" name="Shape 931"/>
          <p:cNvSpPr txBox="1">
            <a:spLocks noGrp="1"/>
          </p:cNvSpPr>
          <p:nvPr>
            <p:ph type="title"/>
          </p:nvPr>
        </p:nvSpPr>
        <p:spPr>
          <a:xfrm>
            <a:off x="457200" y="206375"/>
            <a:ext cx="8229600" cy="857250"/>
          </a:xfrm>
          <a:prstGeom prst="rect">
            <a:avLst/>
          </a:prstGeom>
          <a:noFill/>
          <a:ln>
            <a:noFill/>
          </a:ln>
        </p:spPr>
        <p:txBody>
          <a:bodyPr lIns="91425" tIns="91425" rIns="91425" bIns="91425" anchor="ctr" anchorCtr="0"/>
          <a:lstStyle>
            <a:lvl1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1pPr>
            <a:lvl2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2pPr>
            <a:lvl3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3pPr>
            <a:lvl4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4pPr>
            <a:lvl5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5pPr>
            <a:lvl6pPr marL="4572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6pPr>
            <a:lvl7pPr marL="9144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7pPr>
            <a:lvl8pPr marL="13716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8pPr>
            <a:lvl9pPr marL="18288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9pPr>
          </a:lstStyle>
          <a:p>
            <a:endParaRPr/>
          </a:p>
        </p:txBody>
      </p:sp>
      <p:sp>
        <p:nvSpPr>
          <p:cNvPr id="932" name="Shape 932"/>
          <p:cNvSpPr txBox="1">
            <a:spLocks noGrp="1"/>
          </p:cNvSpPr>
          <p:nvPr>
            <p:ph type="body" idx="1"/>
          </p:nvPr>
        </p:nvSpPr>
        <p:spPr>
          <a:xfrm>
            <a:off x="457200" y="1200150"/>
            <a:ext cx="8229600" cy="3394075"/>
          </a:xfrm>
          <a:prstGeom prst="rect">
            <a:avLst/>
          </a:prstGeom>
          <a:noFill/>
          <a:ln>
            <a:noFill/>
          </a:ln>
        </p:spPr>
        <p:txBody>
          <a:bodyPr lIns="91425" tIns="91425" rIns="91425" bIns="91425" anchor="t" anchorCtr="0"/>
          <a:lstStyle>
            <a:lvl1pPr marL="342900" marR="0" indent="-139700" algn="l" rtl="0">
              <a:spcBef>
                <a:spcPts val="640"/>
              </a:spcBef>
              <a:spcAft>
                <a:spcPts val="0"/>
              </a:spcAft>
              <a:buClr>
                <a:schemeClr val="dk1"/>
              </a:buClr>
              <a:buFont typeface="Arial"/>
              <a:buChar char="•"/>
              <a:defRPr sz="3200" b="0" i="0" u="none" strike="noStrike" cap="none" baseline="0">
                <a:solidFill>
                  <a:schemeClr val="dk1"/>
                </a:solidFill>
                <a:latin typeface="Calibri"/>
                <a:ea typeface="Calibri"/>
                <a:cs typeface="Calibri"/>
                <a:sym typeface="Calibri"/>
              </a:defRPr>
            </a:lvl1pPr>
            <a:lvl2pPr marL="742950" marR="0" indent="-107950" algn="l" rtl="0">
              <a:spcBef>
                <a:spcPts val="560"/>
              </a:spcBef>
              <a:spcAft>
                <a:spcPts val="0"/>
              </a:spcAft>
              <a:buClr>
                <a:schemeClr val="dk1"/>
              </a:buClr>
              <a:buFont typeface="Arial"/>
              <a:buChar char="–"/>
              <a:defRPr sz="2800" b="0" i="0" u="none" strike="noStrike" cap="none" baseline="0">
                <a:solidFill>
                  <a:schemeClr val="dk1"/>
                </a:solidFill>
                <a:latin typeface="Calibri"/>
                <a:ea typeface="Calibri"/>
                <a:cs typeface="Calibri"/>
                <a:sym typeface="Calibri"/>
              </a:defRPr>
            </a:lvl2pPr>
            <a:lvl3pPr marL="1143000" marR="0" indent="-76200" algn="l" rtl="0">
              <a:spcBef>
                <a:spcPts val="480"/>
              </a:spcBef>
              <a:spcAft>
                <a:spcPts val="0"/>
              </a:spcAft>
              <a:buClr>
                <a:schemeClr val="dk1"/>
              </a:buClr>
              <a:buFont typeface="Arial"/>
              <a:buChar char="•"/>
              <a:defRPr sz="2400" b="0" i="0" u="none" strike="noStrike" cap="none" baseline="0">
                <a:solidFill>
                  <a:schemeClr val="dk1"/>
                </a:solidFill>
                <a:latin typeface="Calibri"/>
                <a:ea typeface="Calibri"/>
                <a:cs typeface="Calibri"/>
                <a:sym typeface="Calibri"/>
              </a:defRPr>
            </a:lvl3pPr>
            <a:lvl4pPr marL="1600200" marR="0" indent="-101600" algn="l" rtl="0">
              <a:spcBef>
                <a:spcPts val="400"/>
              </a:spcBef>
              <a:spcAft>
                <a:spcPts val="0"/>
              </a:spcAft>
              <a:buClr>
                <a:schemeClr val="dk1"/>
              </a:buClr>
              <a:buFont typeface="Arial"/>
              <a:buChar char="–"/>
              <a:defRPr sz="2000" b="0" i="0" u="none" strike="noStrike" cap="none" baseline="0">
                <a:solidFill>
                  <a:schemeClr val="dk1"/>
                </a:solidFill>
                <a:latin typeface="Calibri"/>
                <a:ea typeface="Calibri"/>
                <a:cs typeface="Calibri"/>
                <a:sym typeface="Calibri"/>
              </a:defRPr>
            </a:lvl4pPr>
            <a:lvl5pPr marL="2057400" marR="0" indent="-101600" algn="l" rtl="0">
              <a:spcBef>
                <a:spcPts val="400"/>
              </a:spcBef>
              <a:spcAft>
                <a:spcPts val="0"/>
              </a:spcAft>
              <a:buClr>
                <a:schemeClr val="dk1"/>
              </a:buClr>
              <a:buFont typeface="Arial"/>
              <a:buChar char="»"/>
              <a:defRPr sz="2000" b="0" i="0" u="none" strike="noStrike" cap="none" baseline="0">
                <a:solidFill>
                  <a:schemeClr val="dk1"/>
                </a:solidFill>
                <a:latin typeface="Calibri"/>
                <a:ea typeface="Calibri"/>
                <a:cs typeface="Calibri"/>
                <a:sym typeface="Calibri"/>
              </a:defRPr>
            </a:lvl5pPr>
            <a:lvl6pPr marL="25146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6pPr>
            <a:lvl7pPr marL="29718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7pPr>
            <a:lvl8pPr marL="34290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8pPr>
            <a:lvl9pPr marL="38862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9pPr>
          </a:lstStyle>
          <a:p>
            <a:endParaRPr/>
          </a:p>
        </p:txBody>
      </p:sp>
      <p:sp>
        <p:nvSpPr>
          <p:cNvPr id="933" name="Shape 933"/>
          <p:cNvSpPr txBox="1">
            <a:spLocks noGrp="1"/>
          </p:cNvSpPr>
          <p:nvPr>
            <p:ph type="dt" idx="10"/>
          </p:nvPr>
        </p:nvSpPr>
        <p:spPr>
          <a:xfrm>
            <a:off x="457200" y="4767262"/>
            <a:ext cx="2133599" cy="274636"/>
          </a:xfrm>
          <a:prstGeom prst="rect">
            <a:avLst/>
          </a:prstGeom>
          <a:noFill/>
          <a:ln>
            <a:noFill/>
          </a:ln>
        </p:spPr>
        <p:txBody>
          <a:bodyPr lIns="91425" tIns="91425" rIns="91425" bIns="91425" anchor="ctr" anchorCtr="0"/>
          <a:lstStyle>
            <a:lvl1pPr marL="0" marR="0" indent="0" algn="l" rtl="0">
              <a:spcBef>
                <a:spcPts val="0"/>
              </a:spcBef>
              <a:spcAft>
                <a:spcPts val="0"/>
              </a:spcAft>
              <a:defRPr sz="1200" b="0" i="0" u="none" strike="noStrike" cap="none" baseline="0">
                <a:solidFill>
                  <a:srgbClr val="888888"/>
                </a:solidFill>
                <a:latin typeface="Calibri"/>
                <a:ea typeface="Calibri"/>
                <a:cs typeface="Calibri"/>
                <a:sym typeface="Calibri"/>
              </a:defRPr>
            </a:lvl1pPr>
            <a:lvl2pPr marL="457178" marR="0" indent="-12678" algn="l" rtl="0">
              <a:spcBef>
                <a:spcPts val="0"/>
              </a:spcBef>
              <a:defRPr sz="1800" b="0" i="0" u="none" strike="noStrike" cap="none" baseline="0">
                <a:solidFill>
                  <a:schemeClr val="dk1"/>
                </a:solidFill>
                <a:latin typeface="Calibri"/>
                <a:ea typeface="Calibri"/>
                <a:cs typeface="Calibri"/>
                <a:sym typeface="Calibri"/>
              </a:defRPr>
            </a:lvl2pPr>
            <a:lvl3pPr marL="914354" marR="0" indent="-12653" algn="l" rtl="0">
              <a:spcBef>
                <a:spcPts val="0"/>
              </a:spcBef>
              <a:defRPr sz="1800" b="0" i="0" u="none" strike="noStrike" cap="none" baseline="0">
                <a:solidFill>
                  <a:schemeClr val="dk1"/>
                </a:solidFill>
                <a:latin typeface="Calibri"/>
                <a:ea typeface="Calibri"/>
                <a:cs typeface="Calibri"/>
                <a:sym typeface="Calibri"/>
              </a:defRPr>
            </a:lvl3pPr>
            <a:lvl4pPr marL="1371532" marR="0" indent="-12631" algn="l" rtl="0">
              <a:spcBef>
                <a:spcPts val="0"/>
              </a:spcBef>
              <a:defRPr sz="1800" b="0" i="0" u="none" strike="noStrike" cap="none" baseline="0">
                <a:solidFill>
                  <a:schemeClr val="dk1"/>
                </a:solidFill>
                <a:latin typeface="Calibri"/>
                <a:ea typeface="Calibri"/>
                <a:cs typeface="Calibri"/>
                <a:sym typeface="Calibri"/>
              </a:defRPr>
            </a:lvl4pPr>
            <a:lvl5pPr marL="1828708" marR="0" indent="-12607" algn="l" rtl="0">
              <a:spcBef>
                <a:spcPts val="0"/>
              </a:spcBef>
              <a:defRPr sz="1800" b="0" i="0" u="none" strike="noStrike" cap="none" baseline="0">
                <a:solidFill>
                  <a:schemeClr val="dk1"/>
                </a:solidFill>
                <a:latin typeface="Calibri"/>
                <a:ea typeface="Calibri"/>
                <a:cs typeface="Calibri"/>
                <a:sym typeface="Calibri"/>
              </a:defRPr>
            </a:lvl5pPr>
            <a:lvl6pPr marL="2285886" marR="0" indent="-12586" algn="l" rtl="0">
              <a:spcBef>
                <a:spcPts val="0"/>
              </a:spcBef>
              <a:defRPr sz="1800" b="0" i="0" u="none" strike="noStrike" cap="none" baseline="0">
                <a:solidFill>
                  <a:schemeClr val="dk1"/>
                </a:solidFill>
                <a:latin typeface="Calibri"/>
                <a:ea typeface="Calibri"/>
                <a:cs typeface="Calibri"/>
                <a:sym typeface="Calibri"/>
              </a:defRPr>
            </a:lvl6pPr>
            <a:lvl7pPr marL="2743062" marR="0" indent="-12562" algn="l" rtl="0">
              <a:spcBef>
                <a:spcPts val="0"/>
              </a:spcBef>
              <a:defRPr sz="1800" b="0" i="0" u="none" strike="noStrike" cap="none" baseline="0">
                <a:solidFill>
                  <a:schemeClr val="dk1"/>
                </a:solidFill>
                <a:latin typeface="Calibri"/>
                <a:ea typeface="Calibri"/>
                <a:cs typeface="Calibri"/>
                <a:sym typeface="Calibri"/>
              </a:defRPr>
            </a:lvl7pPr>
            <a:lvl8pPr marL="3200240" marR="0" indent="-12539" algn="l" rtl="0">
              <a:spcBef>
                <a:spcPts val="0"/>
              </a:spcBef>
              <a:defRPr sz="1800" b="0" i="0" u="none" strike="noStrike" cap="none" baseline="0">
                <a:solidFill>
                  <a:schemeClr val="dk1"/>
                </a:solidFill>
                <a:latin typeface="Calibri"/>
                <a:ea typeface="Calibri"/>
                <a:cs typeface="Calibri"/>
                <a:sym typeface="Calibri"/>
              </a:defRPr>
            </a:lvl8pPr>
            <a:lvl9pPr marL="3657417" marR="0" indent="-12517" algn="l" rtl="0">
              <a:spcBef>
                <a:spcPts val="0"/>
              </a:spcBef>
              <a:defRPr sz="1800" b="0" i="0" u="none" strike="noStrike" cap="none" baseline="0">
                <a:solidFill>
                  <a:schemeClr val="dk1"/>
                </a:solidFill>
                <a:latin typeface="Calibri"/>
                <a:ea typeface="Calibri"/>
                <a:cs typeface="Calibri"/>
                <a:sym typeface="Calibri"/>
              </a:defRPr>
            </a:lvl9pPr>
          </a:lstStyle>
          <a:p>
            <a:pPr defTabSz="914400"/>
            <a:endParaRPr kern="0">
              <a:rtl val="0"/>
            </a:endParaRPr>
          </a:p>
        </p:txBody>
      </p:sp>
      <p:sp>
        <p:nvSpPr>
          <p:cNvPr id="934" name="Shape 934"/>
          <p:cNvSpPr txBox="1">
            <a:spLocks noGrp="1"/>
          </p:cNvSpPr>
          <p:nvPr>
            <p:ph type="ftr" idx="11"/>
          </p:nvPr>
        </p:nvSpPr>
        <p:spPr>
          <a:xfrm>
            <a:off x="3124200" y="4767262"/>
            <a:ext cx="2895600" cy="274636"/>
          </a:xfrm>
          <a:prstGeom prst="rect">
            <a:avLst/>
          </a:prstGeom>
          <a:noFill/>
          <a:ln>
            <a:noFill/>
          </a:ln>
        </p:spPr>
        <p:txBody>
          <a:bodyPr lIns="91425" tIns="91425" rIns="91425" bIns="91425" anchor="ctr" anchorCtr="0"/>
          <a:lstStyle>
            <a:lvl1pPr marL="0" marR="0" indent="0" algn="ctr" rtl="0">
              <a:spcBef>
                <a:spcPts val="0"/>
              </a:spcBef>
              <a:spcAft>
                <a:spcPts val="0"/>
              </a:spcAft>
              <a:defRPr sz="1200" b="0" i="0" u="none" strike="noStrike" cap="none" baseline="0">
                <a:solidFill>
                  <a:srgbClr val="888888"/>
                </a:solidFill>
                <a:latin typeface="Calibri"/>
                <a:ea typeface="Calibri"/>
                <a:cs typeface="Calibri"/>
                <a:sym typeface="Calibri"/>
              </a:defRPr>
            </a:lvl1pPr>
            <a:lvl2pPr marL="457178" marR="0" indent="-12678" algn="l" rtl="0">
              <a:spcBef>
                <a:spcPts val="0"/>
              </a:spcBef>
              <a:defRPr sz="1800" b="0" i="0" u="none" strike="noStrike" cap="none" baseline="0">
                <a:solidFill>
                  <a:schemeClr val="dk1"/>
                </a:solidFill>
                <a:latin typeface="Calibri"/>
                <a:ea typeface="Calibri"/>
                <a:cs typeface="Calibri"/>
                <a:sym typeface="Calibri"/>
              </a:defRPr>
            </a:lvl2pPr>
            <a:lvl3pPr marL="914354" marR="0" indent="-12653" algn="l" rtl="0">
              <a:spcBef>
                <a:spcPts val="0"/>
              </a:spcBef>
              <a:defRPr sz="1800" b="0" i="0" u="none" strike="noStrike" cap="none" baseline="0">
                <a:solidFill>
                  <a:schemeClr val="dk1"/>
                </a:solidFill>
                <a:latin typeface="Calibri"/>
                <a:ea typeface="Calibri"/>
                <a:cs typeface="Calibri"/>
                <a:sym typeface="Calibri"/>
              </a:defRPr>
            </a:lvl3pPr>
            <a:lvl4pPr marL="1371532" marR="0" indent="-12631" algn="l" rtl="0">
              <a:spcBef>
                <a:spcPts val="0"/>
              </a:spcBef>
              <a:defRPr sz="1800" b="0" i="0" u="none" strike="noStrike" cap="none" baseline="0">
                <a:solidFill>
                  <a:schemeClr val="dk1"/>
                </a:solidFill>
                <a:latin typeface="Calibri"/>
                <a:ea typeface="Calibri"/>
                <a:cs typeface="Calibri"/>
                <a:sym typeface="Calibri"/>
              </a:defRPr>
            </a:lvl4pPr>
            <a:lvl5pPr marL="1828708" marR="0" indent="-12607" algn="l" rtl="0">
              <a:spcBef>
                <a:spcPts val="0"/>
              </a:spcBef>
              <a:defRPr sz="1800" b="0" i="0" u="none" strike="noStrike" cap="none" baseline="0">
                <a:solidFill>
                  <a:schemeClr val="dk1"/>
                </a:solidFill>
                <a:latin typeface="Calibri"/>
                <a:ea typeface="Calibri"/>
                <a:cs typeface="Calibri"/>
                <a:sym typeface="Calibri"/>
              </a:defRPr>
            </a:lvl5pPr>
            <a:lvl6pPr marL="2285886" marR="0" indent="-12586" algn="l" rtl="0">
              <a:spcBef>
                <a:spcPts val="0"/>
              </a:spcBef>
              <a:defRPr sz="1800" b="0" i="0" u="none" strike="noStrike" cap="none" baseline="0">
                <a:solidFill>
                  <a:schemeClr val="dk1"/>
                </a:solidFill>
                <a:latin typeface="Calibri"/>
                <a:ea typeface="Calibri"/>
                <a:cs typeface="Calibri"/>
                <a:sym typeface="Calibri"/>
              </a:defRPr>
            </a:lvl6pPr>
            <a:lvl7pPr marL="2743062" marR="0" indent="-12562" algn="l" rtl="0">
              <a:spcBef>
                <a:spcPts val="0"/>
              </a:spcBef>
              <a:defRPr sz="1800" b="0" i="0" u="none" strike="noStrike" cap="none" baseline="0">
                <a:solidFill>
                  <a:schemeClr val="dk1"/>
                </a:solidFill>
                <a:latin typeface="Calibri"/>
                <a:ea typeface="Calibri"/>
                <a:cs typeface="Calibri"/>
                <a:sym typeface="Calibri"/>
              </a:defRPr>
            </a:lvl7pPr>
            <a:lvl8pPr marL="3200240" marR="0" indent="-12539" algn="l" rtl="0">
              <a:spcBef>
                <a:spcPts val="0"/>
              </a:spcBef>
              <a:defRPr sz="1800" b="0" i="0" u="none" strike="noStrike" cap="none" baseline="0">
                <a:solidFill>
                  <a:schemeClr val="dk1"/>
                </a:solidFill>
                <a:latin typeface="Calibri"/>
                <a:ea typeface="Calibri"/>
                <a:cs typeface="Calibri"/>
                <a:sym typeface="Calibri"/>
              </a:defRPr>
            </a:lvl8pPr>
            <a:lvl9pPr marL="3657417" marR="0" indent="-12517" algn="l" rtl="0">
              <a:spcBef>
                <a:spcPts val="0"/>
              </a:spcBef>
              <a:defRPr sz="1800" b="0" i="0" u="none" strike="noStrike" cap="none" baseline="0">
                <a:solidFill>
                  <a:schemeClr val="dk1"/>
                </a:solidFill>
                <a:latin typeface="Calibri"/>
                <a:ea typeface="Calibri"/>
                <a:cs typeface="Calibri"/>
                <a:sym typeface="Calibri"/>
              </a:defRPr>
            </a:lvl9pPr>
          </a:lstStyle>
          <a:p>
            <a:pPr defTabSz="914400"/>
            <a:endParaRPr kern="0">
              <a:rtl val="0"/>
            </a:endParaRPr>
          </a:p>
        </p:txBody>
      </p:sp>
      <p:sp>
        <p:nvSpPr>
          <p:cNvPr id="935" name="Shape 935"/>
          <p:cNvSpPr txBox="1">
            <a:spLocks noGrp="1"/>
          </p:cNvSpPr>
          <p:nvPr>
            <p:ph type="sldNum" idx="12"/>
          </p:nvPr>
        </p:nvSpPr>
        <p:spPr>
          <a:xfrm>
            <a:off x="6553200" y="4767262"/>
            <a:ext cx="2133599" cy="274636"/>
          </a:xfrm>
          <a:prstGeom prst="rect">
            <a:avLst/>
          </a:prstGeom>
          <a:noFill/>
          <a:ln>
            <a:noFill/>
          </a:ln>
        </p:spPr>
        <p:txBody>
          <a:bodyPr lIns="91425" tIns="45700" rIns="91425" bIns="45700" anchor="ctr" anchorCtr="0">
            <a:noAutofit/>
          </a:bodyPr>
          <a:lstStyle/>
          <a:p>
            <a:pPr algn="r" defTabSz="914400">
              <a:buSzPct val="25000"/>
            </a:pPr>
            <a:fld id="{00000000-1234-1234-1234-123412341234}" type="slidenum">
              <a:rPr lang="en-US" sz="1200" kern="0">
                <a:solidFill>
                  <a:srgbClr val="888888"/>
                </a:solidFill>
                <a:latin typeface="Calibri"/>
                <a:ea typeface="Calibri"/>
                <a:cs typeface="Calibri"/>
                <a:sym typeface="Calibri"/>
                <a:rtl val="0"/>
              </a:rPr>
              <a:pPr algn="r" defTabSz="914400">
                <a:buSzPct val="25000"/>
              </a:pPr>
              <a:t>‹#›</a:t>
            </a:fld>
            <a:endParaRPr lang="en-US" sz="1200" kern="0">
              <a:solidFill>
                <a:srgbClr val="888888"/>
              </a:solidFill>
              <a:latin typeface="Calibri"/>
              <a:ea typeface="Calibri"/>
              <a:cs typeface="Calibri"/>
              <a:sym typeface="Calibri"/>
              <a:rtl val="0"/>
            </a:endParaRPr>
          </a:p>
        </p:txBody>
      </p:sp>
    </p:spTree>
    <p:extLst>
      <p:ext uri="{BB962C8B-B14F-4D97-AF65-F5344CB8AC3E}">
        <p14:creationId xmlns:p14="http://schemas.microsoft.com/office/powerpoint/2010/main" val="3060513235"/>
      </p:ext>
    </p:extLst>
  </p:cSld>
  <p:clrMap bg1="lt1" tx1="dk1" bg2="dk2" tx2="lt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62128"/>
        </a:solidFill>
        <a:effectLst/>
      </p:bgPr>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867864120"/>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62128"/>
        </a:solidFill>
        <a:effectLst/>
      </p:bgPr>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939583378"/>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emf"/><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1" Type="http://schemas.openxmlformats.org/officeDocument/2006/relationships/image" Target="../media/image39.jpeg"/><Relationship Id="rId12" Type="http://schemas.openxmlformats.org/officeDocument/2006/relationships/image" Target="../media/image40.png"/><Relationship Id="rId13" Type="http://schemas.openxmlformats.org/officeDocument/2006/relationships/image" Target="../media/image41.png"/><Relationship Id="rId14" Type="http://schemas.openxmlformats.org/officeDocument/2006/relationships/image" Target="../media/image42.emf"/><Relationship Id="rId15" Type="http://schemas.openxmlformats.org/officeDocument/2006/relationships/image" Target="../media/image43.png"/><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1.emf"/><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jpeg"/><Relationship Id="rId7" Type="http://schemas.openxmlformats.org/officeDocument/2006/relationships/image" Target="../media/image35.jpeg"/><Relationship Id="rId8" Type="http://schemas.openxmlformats.org/officeDocument/2006/relationships/image" Target="../media/image36.png"/><Relationship Id="rId9" Type="http://schemas.openxmlformats.org/officeDocument/2006/relationships/image" Target="../media/image37.emf"/><Relationship Id="rId10" Type="http://schemas.openxmlformats.org/officeDocument/2006/relationships/image" Target="../media/image38.png"/></Relationships>
</file>

<file path=ppt/slides/_rels/slide16.xml.rels><?xml version="1.0" encoding="UTF-8" standalone="yes"?>
<Relationships xmlns="http://schemas.openxmlformats.org/package/2006/relationships"><Relationship Id="rId11" Type="http://schemas.openxmlformats.org/officeDocument/2006/relationships/image" Target="../media/image50.png"/><Relationship Id="rId12" Type="http://schemas.openxmlformats.org/officeDocument/2006/relationships/image" Target="../media/image51.png"/><Relationship Id="rId13" Type="http://schemas.openxmlformats.org/officeDocument/2006/relationships/image" Target="../media/image52.jpg"/><Relationship Id="rId14" Type="http://schemas.openxmlformats.org/officeDocument/2006/relationships/image" Target="../media/image53.png"/><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7.emf"/><Relationship Id="rId4" Type="http://schemas.openxmlformats.org/officeDocument/2006/relationships/image" Target="../media/image31.emf"/><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 Id="rId9" Type="http://schemas.openxmlformats.org/officeDocument/2006/relationships/image" Target="../media/image48.png"/><Relationship Id="rId10" Type="http://schemas.openxmlformats.org/officeDocument/2006/relationships/image" Target="../media/image49.png"/></Relationships>
</file>

<file path=ppt/slides/_rels/slide17.xml.rels><?xml version="1.0" encoding="UTF-8" standalone="yes"?>
<Relationships xmlns="http://schemas.openxmlformats.org/package/2006/relationships"><Relationship Id="rId11" Type="http://schemas.openxmlformats.org/officeDocument/2006/relationships/image" Target="../media/image33.png"/><Relationship Id="rId12" Type="http://schemas.openxmlformats.org/officeDocument/2006/relationships/image" Target="../media/image34.jpeg"/><Relationship Id="rId13" Type="http://schemas.openxmlformats.org/officeDocument/2006/relationships/image" Target="../media/image35.jpeg"/><Relationship Id="rId14" Type="http://schemas.openxmlformats.org/officeDocument/2006/relationships/image" Target="../media/image36.png"/><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54.png"/><Relationship Id="rId4" Type="http://schemas.openxmlformats.org/officeDocument/2006/relationships/image" Target="../media/image31.emf"/><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0"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6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6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6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62.jpeg"/><Relationship Id="rId4" Type="http://schemas.openxmlformats.org/officeDocument/2006/relationships/image" Target="../media/image63.png"/><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52.jpg"/><Relationship Id="rId5" Type="http://schemas.openxmlformats.org/officeDocument/2006/relationships/image" Target="../media/image50.png"/><Relationship Id="rId6" Type="http://schemas.openxmlformats.org/officeDocument/2006/relationships/image" Target="../media/image65.jpg"/><Relationship Id="rId7" Type="http://schemas.openxmlformats.org/officeDocument/2006/relationships/image" Target="../media/image66.png"/><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2.jpeg"/><Relationship Id="rId4" Type="http://schemas.openxmlformats.org/officeDocument/2006/relationships/image" Target="../media/image7.png"/><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4" Type="http://schemas.openxmlformats.org/officeDocument/2006/relationships/image" Target="../media/image18.png"/><Relationship Id="rId5" Type="http://schemas.microsoft.com/office/2007/relationships/hdphoto" Target="../media/hdphoto2.wdp"/><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F_Bridge-01.jpeg"/>
          <p:cNvPicPr>
            <a:picLocks/>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4" name="Shape 251"/>
          <p:cNvSpPr/>
          <p:nvPr/>
        </p:nvSpPr>
        <p:spPr>
          <a:xfrm>
            <a:off x="0" y="0"/>
            <a:ext cx="9144000" cy="5143500"/>
          </a:xfrm>
          <a:prstGeom prst="rect">
            <a:avLst/>
          </a:prstGeom>
          <a:solidFill>
            <a:srgbClr val="182730">
              <a:alpha val="77000"/>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pic>
        <p:nvPicPr>
          <p:cNvPr id="8" name="Picture 7" descr="pivotal_white.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3110" y="978442"/>
            <a:ext cx="1368554" cy="336279"/>
          </a:xfrm>
          <a:prstGeom prst="rect">
            <a:avLst/>
          </a:prstGeom>
        </p:spPr>
      </p:pic>
      <p:sp>
        <p:nvSpPr>
          <p:cNvPr id="10" name="TextBox 9"/>
          <p:cNvSpPr txBox="1"/>
          <p:nvPr/>
        </p:nvSpPr>
        <p:spPr>
          <a:xfrm>
            <a:off x="623455" y="1898424"/>
            <a:ext cx="7897090" cy="738664"/>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latin typeface="Arial"/>
                <a:cs typeface="Arial"/>
              </a:rPr>
              <a:t>Cloud Native Enterprise</a:t>
            </a:r>
          </a:p>
        </p:txBody>
      </p:sp>
      <p:sp>
        <p:nvSpPr>
          <p:cNvPr id="6" name="TextBox 5"/>
          <p:cNvSpPr txBox="1"/>
          <p:nvPr/>
        </p:nvSpPr>
        <p:spPr>
          <a:xfrm>
            <a:off x="626110" y="2511428"/>
            <a:ext cx="7897090" cy="875111"/>
          </a:xfrm>
          <a:prstGeom prst="rect">
            <a:avLst/>
          </a:prstGeom>
          <a:noFill/>
          <a:effectLst>
            <a:outerShdw blurRad="63500" sx="102000" sy="102000" algn="ctr" rotWithShape="0">
              <a:prstClr val="black">
                <a:alpha val="40000"/>
              </a:prstClr>
            </a:outerShdw>
          </a:effectLst>
        </p:spPr>
        <p:txBody>
          <a:bodyPr wrap="square" rtlCol="0">
            <a:spAutoFit/>
          </a:bodyPr>
          <a:lstStyle/>
          <a:p>
            <a:pPr>
              <a:lnSpc>
                <a:spcPct val="90000"/>
              </a:lnSpc>
              <a:spcAft>
                <a:spcPts val="1200"/>
              </a:spcAft>
            </a:pPr>
            <a:r>
              <a:rPr lang="en-US" sz="2800" spc="-100" dirty="0">
                <a:solidFill>
                  <a:schemeClr val="bg1"/>
                </a:solidFill>
                <a:effectLst>
                  <a:outerShdw blurRad="50800" dist="38100" dir="5400000" algn="t" rotWithShape="0">
                    <a:prstClr val="black">
                      <a:alpha val="40000"/>
                    </a:prstClr>
                  </a:outerShdw>
                </a:effectLst>
                <a:cs typeface="Arial"/>
              </a:rPr>
              <a:t>Microservice Architectures in the Enterprise </a:t>
            </a:r>
            <a:br>
              <a:rPr lang="en-US" sz="2800" spc="-100" dirty="0">
                <a:solidFill>
                  <a:schemeClr val="bg1"/>
                </a:solidFill>
                <a:effectLst>
                  <a:outerShdw blurRad="50800" dist="38100" dir="5400000" algn="t" rotWithShape="0">
                    <a:prstClr val="black">
                      <a:alpha val="40000"/>
                    </a:prstClr>
                  </a:outerShdw>
                </a:effectLst>
                <a:cs typeface="Arial"/>
              </a:rPr>
            </a:br>
            <a:r>
              <a:rPr lang="en-US" sz="2800" spc="-100">
                <a:solidFill>
                  <a:schemeClr val="bg1"/>
                </a:solidFill>
                <a:effectLst>
                  <a:outerShdw blurRad="50800" dist="38100" dir="5400000" algn="t" rotWithShape="0">
                    <a:prstClr val="black">
                      <a:alpha val="40000"/>
                    </a:prstClr>
                  </a:outerShdw>
                </a:effectLst>
                <a:cs typeface="Arial"/>
              </a:rPr>
              <a:t>with </a:t>
            </a:r>
            <a:r>
              <a:rPr lang="en-US" sz="2800" spc="-100" smtClean="0">
                <a:solidFill>
                  <a:schemeClr val="bg1"/>
                </a:solidFill>
                <a:effectLst>
                  <a:outerShdw blurRad="50800" dist="38100" dir="5400000" algn="t" rotWithShape="0">
                    <a:prstClr val="black">
                      <a:alpha val="40000"/>
                    </a:prstClr>
                  </a:outerShdw>
                </a:effectLst>
                <a:cs typeface="Arial"/>
              </a:rPr>
              <a:t>Cloud </a:t>
            </a:r>
            <a:r>
              <a:rPr lang="en-US" sz="2800" spc="-100" dirty="0">
                <a:solidFill>
                  <a:schemeClr val="bg1"/>
                </a:solidFill>
                <a:effectLst>
                  <a:outerShdw blurRad="50800" dist="38100" dir="5400000" algn="t" rotWithShape="0">
                    <a:prstClr val="black">
                      <a:alpha val="40000"/>
                    </a:prstClr>
                  </a:outerShdw>
                </a:effectLst>
                <a:cs typeface="Arial"/>
              </a:rPr>
              <a:t>Foundry</a:t>
            </a:r>
          </a:p>
        </p:txBody>
      </p:sp>
      <p:pic>
        <p:nvPicPr>
          <p:cNvPr id="9" name="Picture 8" descr="Walt-disney-symbo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37462" y="120668"/>
            <a:ext cx="1166838" cy="774664"/>
          </a:xfrm>
          <a:prstGeom prst="rect">
            <a:avLst/>
          </a:prstGeom>
        </p:spPr>
      </p:pic>
    </p:spTree>
    <p:extLst>
      <p:ext uri="{BB962C8B-B14F-4D97-AF65-F5344CB8AC3E}">
        <p14:creationId xmlns:p14="http://schemas.microsoft.com/office/powerpoint/2010/main" val="370474952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5" name="Text Placeholder 4"/>
          <p:cNvSpPr>
            <a:spLocks noGrp="1"/>
          </p:cNvSpPr>
          <p:nvPr>
            <p:ph type="body" sz="quarter" idx="13"/>
          </p:nvPr>
        </p:nvSpPr>
        <p:spPr>
          <a:xfrm>
            <a:off x="132706" y="624363"/>
            <a:ext cx="8796338" cy="288565"/>
          </a:xfrm>
        </p:spPr>
        <p:txBody>
          <a:bodyPr/>
          <a:lstStyle/>
          <a:p>
            <a:r>
              <a:rPr lang="en-US" dirty="0" smtClean="0">
                <a:solidFill>
                  <a:schemeClr val="bg1">
                    <a:lumMod val="75000"/>
                  </a:schemeClr>
                </a:solidFill>
              </a:rPr>
              <a:t>Microservices </a:t>
            </a:r>
            <a:r>
              <a:rPr lang="en-US" dirty="0">
                <a:solidFill>
                  <a:schemeClr val="bg1">
                    <a:lumMod val="75000"/>
                  </a:schemeClr>
                </a:solidFill>
              </a:rPr>
              <a:t>addressing speed to market and cloud scale</a:t>
            </a:r>
          </a:p>
          <a:p>
            <a:endParaRPr lang="en-US" dirty="0"/>
          </a:p>
        </p:txBody>
      </p:sp>
      <p:grpSp>
        <p:nvGrpSpPr>
          <p:cNvPr id="35" name="Group 34"/>
          <p:cNvGrpSpPr/>
          <p:nvPr/>
        </p:nvGrpSpPr>
        <p:grpSpPr>
          <a:xfrm>
            <a:off x="1006834" y="1376389"/>
            <a:ext cx="7130332" cy="3017196"/>
            <a:chOff x="840154" y="1376389"/>
            <a:chExt cx="7130332" cy="3017196"/>
          </a:xfrm>
        </p:grpSpPr>
        <p:grpSp>
          <p:nvGrpSpPr>
            <p:cNvPr id="6" name="Group 5"/>
            <p:cNvGrpSpPr/>
            <p:nvPr/>
          </p:nvGrpSpPr>
          <p:grpSpPr>
            <a:xfrm>
              <a:off x="840154" y="1376389"/>
              <a:ext cx="2886939" cy="2161562"/>
              <a:chOff x="703385" y="1465386"/>
              <a:chExt cx="2886939" cy="1829750"/>
            </a:xfrm>
          </p:grpSpPr>
          <p:sp>
            <p:nvSpPr>
              <p:cNvPr id="2" name="Rectangle 1"/>
              <p:cNvSpPr/>
              <p:nvPr/>
            </p:nvSpPr>
            <p:spPr>
              <a:xfrm>
                <a:off x="703385" y="1465386"/>
                <a:ext cx="2886939" cy="1829750"/>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840154" y="1602154"/>
                <a:ext cx="2129692"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rot="5400000">
                <a:off x="2492316" y="2180017"/>
                <a:ext cx="1585572"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840154" y="2757880"/>
                <a:ext cx="2129692"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983946" y="2189774"/>
                <a:ext cx="985900"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840154" y="2189774"/>
                <a:ext cx="985900"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5064794" y="1381440"/>
              <a:ext cx="2905692" cy="2180713"/>
              <a:chOff x="5054600" y="1465386"/>
              <a:chExt cx="2905692" cy="2180713"/>
            </a:xfrm>
          </p:grpSpPr>
          <p:sp>
            <p:nvSpPr>
              <p:cNvPr id="13" name="Oval 12"/>
              <p:cNvSpPr/>
              <p:nvPr/>
            </p:nvSpPr>
            <p:spPr>
              <a:xfrm>
                <a:off x="6024880" y="1465386"/>
                <a:ext cx="558800" cy="56661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481320" y="1818639"/>
                <a:ext cx="439718" cy="445867"/>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593840" y="2032000"/>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025079" y="1985668"/>
                <a:ext cx="478641" cy="48533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745480" y="2356686"/>
                <a:ext cx="381000" cy="349960"/>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6309360" y="2407920"/>
                <a:ext cx="558800" cy="56661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7508240" y="2619620"/>
                <a:ext cx="452052" cy="4583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101080" y="3062482"/>
                <a:ext cx="416560" cy="390717"/>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5054600" y="2691227"/>
                <a:ext cx="558800" cy="56661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5420360" y="3295136"/>
                <a:ext cx="386080" cy="35096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7020560" y="2604993"/>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6593840" y="3284542"/>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5715000" y="2920862"/>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7025079" y="3060334"/>
                <a:ext cx="558800" cy="56661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5283200" y="2304226"/>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4" name="TextBox 33"/>
            <p:cNvSpPr txBox="1"/>
            <p:nvPr/>
          </p:nvSpPr>
          <p:spPr>
            <a:xfrm>
              <a:off x="840154" y="3931920"/>
              <a:ext cx="3107965" cy="461665"/>
            </a:xfrm>
            <a:prstGeom prst="rect">
              <a:avLst/>
            </a:prstGeom>
            <a:noFill/>
          </p:spPr>
          <p:txBody>
            <a:bodyPr wrap="square" rtlCol="0">
              <a:spAutoFit/>
            </a:bodyPr>
            <a:lstStyle/>
            <a:p>
              <a:r>
                <a:rPr lang="en-US" sz="2400" dirty="0" smtClean="0">
                  <a:solidFill>
                    <a:schemeClr val="bg1"/>
                  </a:solidFill>
                </a:rPr>
                <a:t>MONOLITHIC/LAYERED</a:t>
              </a:r>
              <a:endParaRPr lang="en-US" sz="2400" dirty="0">
                <a:solidFill>
                  <a:schemeClr val="bg1"/>
                </a:solidFill>
              </a:endParaRPr>
            </a:p>
          </p:txBody>
        </p:sp>
        <p:sp>
          <p:nvSpPr>
            <p:cNvPr id="36" name="TextBox 35"/>
            <p:cNvSpPr txBox="1"/>
            <p:nvPr/>
          </p:nvSpPr>
          <p:spPr>
            <a:xfrm>
              <a:off x="5434708" y="3931920"/>
              <a:ext cx="2235200" cy="461665"/>
            </a:xfrm>
            <a:prstGeom prst="rect">
              <a:avLst/>
            </a:prstGeom>
            <a:noFill/>
          </p:spPr>
          <p:txBody>
            <a:bodyPr wrap="square" rtlCol="0">
              <a:spAutoFit/>
            </a:bodyPr>
            <a:lstStyle/>
            <a:p>
              <a:r>
                <a:rPr lang="en-US" sz="2400" dirty="0" smtClean="0">
                  <a:solidFill>
                    <a:schemeClr val="bg1"/>
                  </a:solidFill>
                </a:rPr>
                <a:t>MICROSERVICES</a:t>
              </a:r>
              <a:endParaRPr lang="en-US" sz="2400" dirty="0">
                <a:solidFill>
                  <a:schemeClr val="bg1"/>
                </a:solidFill>
              </a:endParaRPr>
            </a:p>
          </p:txBody>
        </p:sp>
      </p:grpSp>
      <p:sp>
        <p:nvSpPr>
          <p:cNvPr id="7" name="Title 6"/>
          <p:cNvSpPr>
            <a:spLocks noGrp="1"/>
          </p:cNvSpPr>
          <p:nvPr>
            <p:ph type="title"/>
          </p:nvPr>
        </p:nvSpPr>
        <p:spPr/>
        <p:txBody>
          <a:bodyPr/>
          <a:lstStyle/>
          <a:p>
            <a:r>
              <a:rPr lang="en-US" dirty="0" smtClean="0"/>
              <a:t>Trend Toward New Lightweight Architecture</a:t>
            </a:r>
            <a:endParaRPr lang="en-US" dirty="0"/>
          </a:p>
        </p:txBody>
      </p:sp>
    </p:spTree>
    <p:extLst>
      <p:ext uri="{BB962C8B-B14F-4D97-AF65-F5344CB8AC3E}">
        <p14:creationId xmlns:p14="http://schemas.microsoft.com/office/powerpoint/2010/main" val="246385091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99444" y="1467555"/>
            <a:ext cx="3930485" cy="1973285"/>
            <a:chOff x="2123042" y="1659503"/>
            <a:chExt cx="3567184" cy="1316937"/>
          </a:xfrm>
        </p:grpSpPr>
        <p:grpSp>
          <p:nvGrpSpPr>
            <p:cNvPr id="5" name="Group 265"/>
            <p:cNvGrpSpPr/>
            <p:nvPr/>
          </p:nvGrpSpPr>
          <p:grpSpPr>
            <a:xfrm>
              <a:off x="2902088" y="1659503"/>
              <a:ext cx="2788138" cy="1316937"/>
              <a:chOff x="-90121" y="0"/>
              <a:chExt cx="2788136" cy="1316934"/>
            </a:xfrm>
          </p:grpSpPr>
          <p:sp>
            <p:nvSpPr>
              <p:cNvPr id="8" name="Shape 257"/>
              <p:cNvSpPr/>
              <p:nvPr/>
            </p:nvSpPr>
            <p:spPr>
              <a:xfrm>
                <a:off x="-90121" y="0"/>
                <a:ext cx="2788136" cy="1316934"/>
              </a:xfrm>
              <a:prstGeom prst="roundRect">
                <a:avLst>
                  <a:gd name="adj" fmla="val 6249"/>
                </a:avLst>
              </a:prstGeom>
              <a:solidFill>
                <a:schemeClr val="bg1">
                  <a:lumMod val="65000"/>
                </a:schemeClr>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9" name="Group 264"/>
              <p:cNvGrpSpPr/>
              <p:nvPr/>
            </p:nvGrpSpPr>
            <p:grpSpPr>
              <a:xfrm>
                <a:off x="53089" y="61726"/>
                <a:ext cx="2528091" cy="1193483"/>
                <a:chOff x="0" y="0"/>
                <a:chExt cx="2528089" cy="1193482"/>
              </a:xfrm>
            </p:grpSpPr>
            <p:sp>
              <p:nvSpPr>
                <p:cNvPr id="10" name="Shape 258"/>
                <p:cNvSpPr/>
                <p:nvPr/>
              </p:nvSpPr>
              <p:spPr>
                <a:xfrm>
                  <a:off x="0" y="825909"/>
                  <a:ext cx="2520491" cy="367573"/>
                </a:xfrm>
                <a:prstGeom prst="roundRect">
                  <a:avLst>
                    <a:gd name="adj" fmla="val 20000"/>
                  </a:avLst>
                </a:prstGeom>
                <a:solidFill>
                  <a:srgbClr val="006D6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Data Access</a:t>
                  </a:r>
                </a:p>
              </p:txBody>
            </p:sp>
            <p:sp>
              <p:nvSpPr>
                <p:cNvPr id="11" name="Shape 259"/>
                <p:cNvSpPr/>
                <p:nvPr/>
              </p:nvSpPr>
              <p:spPr>
                <a:xfrm>
                  <a:off x="3380" y="408483"/>
                  <a:ext cx="1374003"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smtClean="0">
                      <a:solidFill>
                        <a:srgbClr val="FFFFFF"/>
                      </a:solidFill>
                    </a:rPr>
                    <a:t>Service</a:t>
                  </a:r>
                  <a:endParaRPr sz="1800" dirty="0">
                    <a:solidFill>
                      <a:srgbClr val="FFFFFF"/>
                    </a:solidFill>
                  </a:endParaRPr>
                </a:p>
              </p:txBody>
            </p:sp>
            <p:sp>
              <p:nvSpPr>
                <p:cNvPr id="12" name="Shape 260"/>
                <p:cNvSpPr/>
                <p:nvPr/>
              </p:nvSpPr>
              <p:spPr>
                <a:xfrm>
                  <a:off x="20902" y="0"/>
                  <a:ext cx="808659" cy="367572"/>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HTML</a:t>
                  </a:r>
                  <a:endParaRPr sz="2400" dirty="0">
                    <a:solidFill>
                      <a:srgbClr val="FFFFFF"/>
                    </a:solidFill>
                  </a:endParaRPr>
                </a:p>
              </p:txBody>
            </p:sp>
            <p:sp>
              <p:nvSpPr>
                <p:cNvPr id="13" name="Shape 261"/>
                <p:cNvSpPr/>
                <p:nvPr/>
              </p:nvSpPr>
              <p:spPr>
                <a:xfrm>
                  <a:off x="870166" y="0"/>
                  <a:ext cx="808659" cy="367572"/>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1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smtClean="0">
                      <a:solidFill>
                        <a:srgbClr val="FFFFFF"/>
                      </a:solidFill>
                    </a:rPr>
                    <a:t>Java</a:t>
                  </a:r>
                  <a:endParaRPr lang="en-US" sz="1800" dirty="0" smtClean="0">
                    <a:solidFill>
                      <a:srgbClr val="FFFFFF"/>
                    </a:solidFill>
                  </a:endParaRPr>
                </a:p>
                <a:p>
                  <a:pPr lvl="0">
                    <a:defRPr sz="1800">
                      <a:solidFill>
                        <a:srgbClr val="000000"/>
                      </a:solidFill>
                    </a:defRPr>
                  </a:pPr>
                  <a:r>
                    <a:rPr sz="1800" dirty="0" smtClean="0">
                      <a:solidFill>
                        <a:srgbClr val="FFFFFF"/>
                      </a:solidFill>
                    </a:rPr>
                    <a:t>Script</a:t>
                  </a:r>
                  <a:endParaRPr sz="1800" dirty="0">
                    <a:solidFill>
                      <a:srgbClr val="FFFFFF"/>
                    </a:solidFill>
                  </a:endParaRPr>
                </a:p>
              </p:txBody>
            </p:sp>
            <p:sp>
              <p:nvSpPr>
                <p:cNvPr id="14" name="Shape 262"/>
                <p:cNvSpPr/>
                <p:nvPr/>
              </p:nvSpPr>
              <p:spPr>
                <a:xfrm>
                  <a:off x="1719431" y="5307"/>
                  <a:ext cx="808658" cy="367573"/>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MVC</a:t>
                  </a:r>
                </a:p>
              </p:txBody>
            </p:sp>
            <p:sp>
              <p:nvSpPr>
                <p:cNvPr id="15" name="Shape 263"/>
                <p:cNvSpPr/>
                <p:nvPr/>
              </p:nvSpPr>
              <p:spPr>
                <a:xfrm>
                  <a:off x="1563676" y="408483"/>
                  <a:ext cx="964413"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Service</a:t>
                  </a:r>
                  <a:endParaRPr sz="1200" dirty="0">
                    <a:solidFill>
                      <a:srgbClr val="FFFFFF"/>
                    </a:solidFill>
                  </a:endParaRPr>
                </a:p>
              </p:txBody>
            </p:sp>
          </p:grpSp>
        </p:grpSp>
        <p:sp>
          <p:nvSpPr>
            <p:cNvPr id="6" name="Shape 270"/>
            <p:cNvSpPr/>
            <p:nvPr/>
          </p:nvSpPr>
          <p:spPr>
            <a:xfrm flipH="1">
              <a:off x="2597067" y="2339219"/>
              <a:ext cx="305021" cy="0"/>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7" name="Picture 6"/>
            <p:cNvPicPr>
              <a:picLocks noChangeAspect="1"/>
            </p:cNvPicPr>
            <p:nvPr/>
          </p:nvPicPr>
          <p:blipFill>
            <a:blip r:embed="rId2">
              <a:duotone>
                <a:schemeClr val="bg2">
                  <a:shade val="45000"/>
                  <a:satMod val="135000"/>
                </a:schemeClr>
                <a:prstClr val="white"/>
              </a:duotone>
            </a:blip>
            <a:stretch>
              <a:fillRect/>
            </a:stretch>
          </p:blipFill>
          <p:spPr>
            <a:xfrm>
              <a:off x="2123042" y="2129713"/>
              <a:ext cx="474025" cy="448898"/>
            </a:xfrm>
            <a:prstGeom prst="rect">
              <a:avLst/>
            </a:prstGeom>
          </p:spPr>
        </p:pic>
      </p:grpSp>
      <p:sp>
        <p:nvSpPr>
          <p:cNvPr id="16" name="Rectangle 15"/>
          <p:cNvSpPr/>
          <p:nvPr/>
        </p:nvSpPr>
        <p:spPr>
          <a:xfrm>
            <a:off x="1659591" y="4145740"/>
            <a:ext cx="4346838" cy="400110"/>
          </a:xfrm>
          <a:prstGeom prst="rect">
            <a:avLst/>
          </a:prstGeom>
        </p:spPr>
        <p:txBody>
          <a:bodyPr wrap="none">
            <a:spAutoFit/>
          </a:bodyPr>
          <a:lstStyle/>
          <a:p>
            <a:r>
              <a:rPr lang="en-US" sz="2000" dirty="0" smtClean="0">
                <a:solidFill>
                  <a:srgbClr val="FFFFFF"/>
                </a:solidFill>
              </a:rPr>
              <a:t>&gt; 2 Pizzas Per Project = Too Many Pizzas</a:t>
            </a:r>
            <a:endParaRPr lang="en-US" sz="2000" dirty="0">
              <a:solidFill>
                <a:srgbClr val="FFFFFF"/>
              </a:solidFill>
            </a:endParaRPr>
          </a:p>
        </p:txBody>
      </p:sp>
      <p:grpSp>
        <p:nvGrpSpPr>
          <p:cNvPr id="42" name="Group 41"/>
          <p:cNvGrpSpPr/>
          <p:nvPr/>
        </p:nvGrpSpPr>
        <p:grpSpPr>
          <a:xfrm>
            <a:off x="5817287" y="1359538"/>
            <a:ext cx="1965731" cy="2412875"/>
            <a:chOff x="6492493" y="1371205"/>
            <a:chExt cx="2410343" cy="2619932"/>
          </a:xfrm>
        </p:grpSpPr>
        <p:pic>
          <p:nvPicPr>
            <p:cNvPr id="17" name="Picture 16"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1371205"/>
              <a:ext cx="595782" cy="595782"/>
            </a:xfrm>
            <a:prstGeom prst="rect">
              <a:avLst/>
            </a:prstGeom>
          </p:spPr>
        </p:pic>
        <p:pic>
          <p:nvPicPr>
            <p:cNvPr id="18" name="Picture 17"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1371205"/>
              <a:ext cx="595782" cy="595782"/>
            </a:xfrm>
            <a:prstGeom prst="rect">
              <a:avLst/>
            </a:prstGeom>
          </p:spPr>
        </p:pic>
        <p:pic>
          <p:nvPicPr>
            <p:cNvPr id="19" name="Picture 18"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1371205"/>
              <a:ext cx="595782" cy="595782"/>
            </a:xfrm>
            <a:prstGeom prst="rect">
              <a:avLst/>
            </a:prstGeom>
          </p:spPr>
        </p:pic>
        <p:pic>
          <p:nvPicPr>
            <p:cNvPr id="20" name="Picture 19"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1371205"/>
              <a:ext cx="595782" cy="595782"/>
            </a:xfrm>
            <a:prstGeom prst="rect">
              <a:avLst/>
            </a:prstGeom>
          </p:spPr>
        </p:pic>
        <p:pic>
          <p:nvPicPr>
            <p:cNvPr id="21" name="Picture 20"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1883744"/>
              <a:ext cx="595782" cy="595782"/>
            </a:xfrm>
            <a:prstGeom prst="rect">
              <a:avLst/>
            </a:prstGeom>
          </p:spPr>
        </p:pic>
        <p:pic>
          <p:nvPicPr>
            <p:cNvPr id="22" name="Picture 21"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1904809"/>
              <a:ext cx="595782" cy="595782"/>
            </a:xfrm>
            <a:prstGeom prst="rect">
              <a:avLst/>
            </a:prstGeom>
          </p:spPr>
        </p:pic>
        <p:pic>
          <p:nvPicPr>
            <p:cNvPr id="23" name="Picture 22"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1904543"/>
              <a:ext cx="595782" cy="595782"/>
            </a:xfrm>
            <a:prstGeom prst="rect">
              <a:avLst/>
            </a:prstGeom>
          </p:spPr>
        </p:pic>
        <p:pic>
          <p:nvPicPr>
            <p:cNvPr id="24" name="Picture 23"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1883744"/>
              <a:ext cx="595782" cy="595782"/>
            </a:xfrm>
            <a:prstGeom prst="rect">
              <a:avLst/>
            </a:prstGeom>
          </p:spPr>
        </p:pic>
        <p:pic>
          <p:nvPicPr>
            <p:cNvPr id="25" name="Picture 24"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2362871"/>
              <a:ext cx="595782" cy="595782"/>
            </a:xfrm>
            <a:prstGeom prst="rect">
              <a:avLst/>
            </a:prstGeom>
          </p:spPr>
        </p:pic>
        <p:pic>
          <p:nvPicPr>
            <p:cNvPr id="26" name="Picture 25"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2383936"/>
              <a:ext cx="595782" cy="595782"/>
            </a:xfrm>
            <a:prstGeom prst="rect">
              <a:avLst/>
            </a:prstGeom>
          </p:spPr>
        </p:pic>
        <p:pic>
          <p:nvPicPr>
            <p:cNvPr id="27" name="Picture 26"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2383936"/>
              <a:ext cx="595782" cy="595782"/>
            </a:xfrm>
            <a:prstGeom prst="rect">
              <a:avLst/>
            </a:prstGeom>
          </p:spPr>
        </p:pic>
        <p:pic>
          <p:nvPicPr>
            <p:cNvPr id="28" name="Picture 27"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2383936"/>
              <a:ext cx="595782" cy="595782"/>
            </a:xfrm>
            <a:prstGeom prst="rect">
              <a:avLst/>
            </a:prstGeom>
          </p:spPr>
        </p:pic>
        <p:pic>
          <p:nvPicPr>
            <p:cNvPr id="29" name="Picture 28"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0637" y="2862595"/>
              <a:ext cx="595782" cy="595782"/>
            </a:xfrm>
            <a:prstGeom prst="rect">
              <a:avLst/>
            </a:prstGeom>
          </p:spPr>
        </p:pic>
        <p:pic>
          <p:nvPicPr>
            <p:cNvPr id="30" name="Picture 29"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6419" y="2874588"/>
              <a:ext cx="595782" cy="595782"/>
            </a:xfrm>
            <a:prstGeom prst="rect">
              <a:avLst/>
            </a:prstGeom>
          </p:spPr>
        </p:pic>
        <p:pic>
          <p:nvPicPr>
            <p:cNvPr id="31" name="Picture 30"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2200" y="2874322"/>
              <a:ext cx="595782" cy="595782"/>
            </a:xfrm>
            <a:prstGeom prst="rect">
              <a:avLst/>
            </a:prstGeom>
          </p:spPr>
        </p:pic>
        <p:pic>
          <p:nvPicPr>
            <p:cNvPr id="32" name="Picture 31"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2889809"/>
              <a:ext cx="595782" cy="595782"/>
            </a:xfrm>
            <a:prstGeom prst="rect">
              <a:avLst/>
            </a:prstGeom>
          </p:spPr>
        </p:pic>
        <p:pic>
          <p:nvPicPr>
            <p:cNvPr id="33" name="Picture 32"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2493" y="3377212"/>
              <a:ext cx="595782" cy="595782"/>
            </a:xfrm>
            <a:prstGeom prst="rect">
              <a:avLst/>
            </a:prstGeom>
          </p:spPr>
        </p:pic>
        <p:pic>
          <p:nvPicPr>
            <p:cNvPr id="34" name="Picture 33"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3380134"/>
              <a:ext cx="595782" cy="595782"/>
            </a:xfrm>
            <a:prstGeom prst="rect">
              <a:avLst/>
            </a:prstGeom>
          </p:spPr>
        </p:pic>
        <p:pic>
          <p:nvPicPr>
            <p:cNvPr id="35" name="Picture 34"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2200" y="3379869"/>
              <a:ext cx="595782" cy="595782"/>
            </a:xfrm>
            <a:prstGeom prst="rect">
              <a:avLst/>
            </a:prstGeom>
          </p:spPr>
        </p:pic>
        <p:pic>
          <p:nvPicPr>
            <p:cNvPr id="36" name="Picture 35"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3395355"/>
              <a:ext cx="595782" cy="595782"/>
            </a:xfrm>
            <a:prstGeom prst="rect">
              <a:avLst/>
            </a:prstGeom>
          </p:spPr>
        </p:pic>
      </p:grpSp>
      <p:sp>
        <p:nvSpPr>
          <p:cNvPr id="37" name="TextBox 36"/>
          <p:cNvSpPr txBox="1"/>
          <p:nvPr/>
        </p:nvSpPr>
        <p:spPr>
          <a:xfrm>
            <a:off x="2726770" y="1784472"/>
            <a:ext cx="626261" cy="1224045"/>
          </a:xfrm>
          <a:prstGeom prst="rect">
            <a:avLst/>
          </a:prstGeom>
          <a:noFill/>
        </p:spPr>
        <p:txBody>
          <a:bodyPr wrap="square" rtlCol="0">
            <a:spAutoFit/>
          </a:bodyPr>
          <a:lstStyle/>
          <a:p>
            <a:r>
              <a:rPr lang="en-US" sz="7200" dirty="0" smtClean="0">
                <a:solidFill>
                  <a:srgbClr val="FF0000"/>
                </a:solidFill>
              </a:rPr>
              <a:t>X</a:t>
            </a:r>
            <a:endParaRPr lang="en-US" sz="7200" dirty="0">
              <a:solidFill>
                <a:srgbClr val="FF0000"/>
              </a:solidFill>
            </a:endParaRPr>
          </a:p>
        </p:txBody>
      </p:sp>
      <p:sp>
        <p:nvSpPr>
          <p:cNvPr id="41" name="TextBox 40"/>
          <p:cNvSpPr txBox="1"/>
          <p:nvPr/>
        </p:nvSpPr>
        <p:spPr>
          <a:xfrm>
            <a:off x="2892985" y="808764"/>
            <a:ext cx="1921448" cy="3154710"/>
          </a:xfrm>
          <a:prstGeom prst="rect">
            <a:avLst/>
          </a:prstGeom>
          <a:noFill/>
        </p:spPr>
        <p:txBody>
          <a:bodyPr wrap="square" rtlCol="0">
            <a:spAutoFit/>
          </a:bodyPr>
          <a:lstStyle/>
          <a:p>
            <a:r>
              <a:rPr lang="en-US" sz="19900" dirty="0" smtClean="0">
                <a:solidFill>
                  <a:srgbClr val="FF0000"/>
                </a:solidFill>
              </a:rPr>
              <a:t>X</a:t>
            </a:r>
            <a:endParaRPr lang="en-US" sz="19900" dirty="0">
              <a:solidFill>
                <a:srgbClr val="FF0000"/>
              </a:solidFill>
            </a:endParaRPr>
          </a:p>
        </p:txBody>
      </p:sp>
      <p:sp>
        <p:nvSpPr>
          <p:cNvPr id="43" name="Rectangle 42"/>
          <p:cNvSpPr/>
          <p:nvPr/>
        </p:nvSpPr>
        <p:spPr>
          <a:xfrm>
            <a:off x="2602891" y="3490179"/>
            <a:ext cx="1911213" cy="307777"/>
          </a:xfrm>
          <a:prstGeom prst="rect">
            <a:avLst/>
          </a:prstGeom>
        </p:spPr>
        <p:txBody>
          <a:bodyPr wrap="none">
            <a:spAutoFit/>
          </a:bodyPr>
          <a:lstStyle/>
          <a:p>
            <a:pPr algn="ctr"/>
            <a:r>
              <a:rPr lang="en-US" sz="1400" dirty="0" smtClean="0">
                <a:solidFill>
                  <a:srgbClr val="FFFFFF"/>
                </a:solidFill>
              </a:rPr>
              <a:t>Monolithic Application</a:t>
            </a:r>
            <a:endParaRPr lang="en-US" sz="1400" dirty="0">
              <a:solidFill>
                <a:srgbClr val="FFFFFF"/>
              </a:solidFill>
            </a:endParaRPr>
          </a:p>
        </p:txBody>
      </p:sp>
      <p:sp>
        <p:nvSpPr>
          <p:cNvPr id="3" name="Title 2"/>
          <p:cNvSpPr>
            <a:spLocks noGrp="1"/>
          </p:cNvSpPr>
          <p:nvPr>
            <p:ph type="title"/>
          </p:nvPr>
        </p:nvSpPr>
        <p:spPr/>
        <p:txBody>
          <a:bodyPr/>
          <a:lstStyle/>
          <a:p>
            <a:r>
              <a:rPr lang="en-US" dirty="0" smtClean="0"/>
              <a:t>One-Size-Fits-All Methodologies are an Anti-Pattern to the Business</a:t>
            </a:r>
            <a:endParaRPr lang="en-US" dirty="0"/>
          </a:p>
        </p:txBody>
      </p:sp>
    </p:spTree>
    <p:extLst>
      <p:ext uri="{BB962C8B-B14F-4D97-AF65-F5344CB8AC3E}">
        <p14:creationId xmlns:p14="http://schemas.microsoft.com/office/powerpoint/2010/main" val="19022091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dissolv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par>
                                <p:cTn id="18" presetID="22" presetClass="entr" presetSubtype="4" fill="hold" nodeType="with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wipe(down)">
                                      <p:cBhvr>
                                        <p:cTn id="2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7" grpId="0"/>
      <p:bldP spid="4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416201" y="1375880"/>
            <a:ext cx="1248114" cy="1761020"/>
            <a:chOff x="5812606" y="1032464"/>
            <a:chExt cx="1248114" cy="1761020"/>
          </a:xfrm>
        </p:grpSpPr>
        <p:grpSp>
          <p:nvGrpSpPr>
            <p:cNvPr id="5" name="Group 4"/>
            <p:cNvGrpSpPr/>
            <p:nvPr/>
          </p:nvGrpSpPr>
          <p:grpSpPr>
            <a:xfrm>
              <a:off x="5812606" y="1032464"/>
              <a:ext cx="1248114" cy="630695"/>
              <a:chOff x="4982595" y="1750365"/>
              <a:chExt cx="1248114" cy="630695"/>
            </a:xfrm>
          </p:grpSpPr>
          <p:pic>
            <p:nvPicPr>
              <p:cNvPr id="7" name="pasted-image.pdf"/>
              <p:cNvPicPr/>
              <p:nvPr/>
            </p:nvPicPr>
            <p:blipFill>
              <a:blip r:embed="rId3">
                <a:extLst/>
              </a:blip>
              <a:stretch>
                <a:fillRect/>
              </a:stretch>
            </p:blipFill>
            <p:spPr>
              <a:xfrm rot="10800000" flipH="1">
                <a:off x="4982595" y="1968395"/>
                <a:ext cx="489084" cy="412665"/>
              </a:xfrm>
              <a:prstGeom prst="rect">
                <a:avLst/>
              </a:prstGeom>
              <a:ln w="12700">
                <a:miter lim="400000"/>
              </a:ln>
            </p:spPr>
          </p:pic>
          <p:pic>
            <p:nvPicPr>
              <p:cNvPr id="8" name="pasted-image.pdf"/>
              <p:cNvPicPr/>
              <p:nvPr/>
            </p:nvPicPr>
            <p:blipFill>
              <a:blip r:embed="rId3">
                <a:extLst/>
              </a:blip>
              <a:stretch>
                <a:fillRect/>
              </a:stretch>
            </p:blipFill>
            <p:spPr>
              <a:xfrm rot="10800000" flipH="1">
                <a:off x="5367033" y="1750365"/>
                <a:ext cx="489085" cy="412665"/>
              </a:xfrm>
              <a:prstGeom prst="rect">
                <a:avLst/>
              </a:prstGeom>
              <a:ln w="12700">
                <a:miter lim="400000"/>
              </a:ln>
            </p:spPr>
          </p:pic>
          <p:pic>
            <p:nvPicPr>
              <p:cNvPr id="9" name="pasted-image.pdf"/>
              <p:cNvPicPr/>
              <p:nvPr/>
            </p:nvPicPr>
            <p:blipFill>
              <a:blip r:embed="rId3">
                <a:extLst/>
              </a:blip>
              <a:stretch>
                <a:fillRect/>
              </a:stretch>
            </p:blipFill>
            <p:spPr>
              <a:xfrm rot="10800000" flipH="1">
                <a:off x="5741625" y="1967147"/>
                <a:ext cx="489084" cy="412665"/>
              </a:xfrm>
              <a:prstGeom prst="rect">
                <a:avLst/>
              </a:prstGeom>
              <a:ln w="12700">
                <a:miter lim="400000"/>
              </a:ln>
            </p:spPr>
          </p:pic>
        </p:grpSp>
        <p:sp>
          <p:nvSpPr>
            <p:cNvPr id="6" name="Shape 306"/>
            <p:cNvSpPr/>
            <p:nvPr/>
          </p:nvSpPr>
          <p:spPr>
            <a:xfrm rot="5400000">
              <a:off x="5982877" y="2082864"/>
              <a:ext cx="1082686" cy="338554"/>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2200">
                  <a:solidFill>
                    <a:srgbClr val="0A6258"/>
                  </a:solidFill>
                  <a:latin typeface="Arial Bold"/>
                  <a:ea typeface="Arial Bold"/>
                  <a:cs typeface="Arial Bold"/>
                  <a:sym typeface="Arial Bold"/>
                </a:defRPr>
              </a:lvl1pPr>
            </a:lstStyle>
            <a:p>
              <a:pPr lvl="0">
                <a:defRPr sz="1800">
                  <a:solidFill>
                    <a:srgbClr val="000000"/>
                  </a:solidFill>
                  <a:uFillTx/>
                </a:defRPr>
              </a:pPr>
              <a:r>
                <a:rPr sz="2200" dirty="0" smtClean="0">
                  <a:solidFill>
                    <a:srgbClr val="0A6258"/>
                  </a:solidFill>
                  <a:uFill>
                    <a:solidFill>
                      <a:srgbClr val="4D4D4D"/>
                    </a:solidFill>
                  </a:uFill>
                </a:rPr>
                <a:t>…</a:t>
              </a:r>
              <a:r>
                <a:rPr lang="en-US" sz="2200" dirty="0" smtClean="0">
                  <a:solidFill>
                    <a:srgbClr val="0A6258"/>
                  </a:solidFill>
                  <a:uFill>
                    <a:solidFill>
                      <a:srgbClr val="4D4D4D"/>
                    </a:solidFill>
                  </a:uFill>
                </a:rPr>
                <a:t>..........</a:t>
              </a:r>
              <a:endParaRPr sz="2200" dirty="0">
                <a:solidFill>
                  <a:srgbClr val="0A6258"/>
                </a:solidFill>
                <a:uFill>
                  <a:solidFill>
                    <a:srgbClr val="4D4D4D"/>
                  </a:solidFill>
                </a:uFill>
              </a:endParaRPr>
            </a:p>
          </p:txBody>
        </p:sp>
      </p:grpSp>
      <p:grpSp>
        <p:nvGrpSpPr>
          <p:cNvPr id="10" name="Group 9"/>
          <p:cNvGrpSpPr/>
          <p:nvPr/>
        </p:nvGrpSpPr>
        <p:grpSpPr>
          <a:xfrm>
            <a:off x="5412762" y="2953980"/>
            <a:ext cx="1248114" cy="630695"/>
            <a:chOff x="4982595" y="3318098"/>
            <a:chExt cx="1248114" cy="630695"/>
          </a:xfrm>
        </p:grpSpPr>
        <p:pic>
          <p:nvPicPr>
            <p:cNvPr id="11" name="pasted-image.pdf"/>
            <p:cNvPicPr/>
            <p:nvPr/>
          </p:nvPicPr>
          <p:blipFill>
            <a:blip r:embed="rId3">
              <a:extLst/>
            </a:blip>
            <a:stretch>
              <a:fillRect/>
            </a:stretch>
          </p:blipFill>
          <p:spPr>
            <a:xfrm>
              <a:off x="4982595" y="3318098"/>
              <a:ext cx="489085" cy="412665"/>
            </a:xfrm>
            <a:prstGeom prst="rect">
              <a:avLst/>
            </a:prstGeom>
            <a:ln w="12700">
              <a:miter lim="400000"/>
            </a:ln>
          </p:spPr>
        </p:pic>
        <p:pic>
          <p:nvPicPr>
            <p:cNvPr id="12" name="pasted-image.pdf"/>
            <p:cNvPicPr/>
            <p:nvPr/>
          </p:nvPicPr>
          <p:blipFill>
            <a:blip r:embed="rId3">
              <a:extLst/>
            </a:blip>
            <a:stretch>
              <a:fillRect/>
            </a:stretch>
          </p:blipFill>
          <p:spPr>
            <a:xfrm>
              <a:off x="5367034" y="3536128"/>
              <a:ext cx="489084" cy="412665"/>
            </a:xfrm>
            <a:prstGeom prst="rect">
              <a:avLst/>
            </a:prstGeom>
            <a:ln w="12700">
              <a:miter lim="400000"/>
            </a:ln>
          </p:spPr>
        </p:pic>
        <p:pic>
          <p:nvPicPr>
            <p:cNvPr id="13" name="pasted-image.pdf"/>
            <p:cNvPicPr/>
            <p:nvPr/>
          </p:nvPicPr>
          <p:blipFill>
            <a:blip r:embed="rId3">
              <a:extLst/>
            </a:blip>
            <a:stretch>
              <a:fillRect/>
            </a:stretch>
          </p:blipFill>
          <p:spPr>
            <a:xfrm>
              <a:off x="5741625" y="3319346"/>
              <a:ext cx="489084" cy="412665"/>
            </a:xfrm>
            <a:prstGeom prst="rect">
              <a:avLst/>
            </a:prstGeom>
            <a:ln w="12700">
              <a:miter lim="400000"/>
            </a:ln>
          </p:spPr>
        </p:pic>
      </p:grpSp>
      <p:grpSp>
        <p:nvGrpSpPr>
          <p:cNvPr id="21" name="Group 20"/>
          <p:cNvGrpSpPr/>
          <p:nvPr/>
        </p:nvGrpSpPr>
        <p:grpSpPr>
          <a:xfrm>
            <a:off x="1420484" y="2887257"/>
            <a:ext cx="859529" cy="637175"/>
            <a:chOff x="915266" y="3264920"/>
            <a:chExt cx="859529" cy="637175"/>
          </a:xfrm>
        </p:grpSpPr>
        <p:pic>
          <p:nvPicPr>
            <p:cNvPr id="22" name="pasted-image.pdf"/>
            <p:cNvPicPr/>
            <p:nvPr/>
          </p:nvPicPr>
          <p:blipFill>
            <a:blip r:embed="rId4">
              <a:extLst/>
            </a:blip>
            <a:stretch>
              <a:fillRect/>
            </a:stretch>
          </p:blipFill>
          <p:spPr>
            <a:xfrm>
              <a:off x="915266" y="3264920"/>
              <a:ext cx="488752" cy="412385"/>
            </a:xfrm>
            <a:prstGeom prst="rect">
              <a:avLst/>
            </a:prstGeom>
            <a:ln w="12700">
              <a:miter lim="400000"/>
            </a:ln>
          </p:spPr>
        </p:pic>
        <p:pic>
          <p:nvPicPr>
            <p:cNvPr id="23" name="pasted-image.pdf"/>
            <p:cNvPicPr/>
            <p:nvPr/>
          </p:nvPicPr>
          <p:blipFill>
            <a:blip r:embed="rId4">
              <a:extLst/>
            </a:blip>
            <a:stretch>
              <a:fillRect/>
            </a:stretch>
          </p:blipFill>
          <p:spPr>
            <a:xfrm>
              <a:off x="1286043" y="3489710"/>
              <a:ext cx="488752" cy="412385"/>
            </a:xfrm>
            <a:prstGeom prst="rect">
              <a:avLst/>
            </a:prstGeom>
            <a:ln w="12700">
              <a:miter lim="400000"/>
            </a:ln>
          </p:spPr>
        </p:pic>
      </p:grpSp>
      <p:grpSp>
        <p:nvGrpSpPr>
          <p:cNvPr id="27" name="Group 26"/>
          <p:cNvGrpSpPr/>
          <p:nvPr/>
        </p:nvGrpSpPr>
        <p:grpSpPr>
          <a:xfrm>
            <a:off x="1653806" y="1944598"/>
            <a:ext cx="1476079" cy="942659"/>
            <a:chOff x="1598654" y="1691898"/>
            <a:chExt cx="1476079" cy="942659"/>
          </a:xfrm>
        </p:grpSpPr>
        <p:grpSp>
          <p:nvGrpSpPr>
            <p:cNvPr id="28" name="Group 27"/>
            <p:cNvGrpSpPr/>
            <p:nvPr/>
          </p:nvGrpSpPr>
          <p:grpSpPr>
            <a:xfrm>
              <a:off x="1598654" y="1691898"/>
              <a:ext cx="1476079" cy="519558"/>
              <a:chOff x="870397" y="2333837"/>
              <a:chExt cx="1476079" cy="519558"/>
            </a:xfrm>
          </p:grpSpPr>
          <p:sp>
            <p:nvSpPr>
              <p:cNvPr id="30" name="Shape 328"/>
              <p:cNvSpPr/>
              <p:nvPr/>
            </p:nvSpPr>
            <p:spPr>
              <a:xfrm>
                <a:off x="1397754" y="2341254"/>
                <a:ext cx="948722" cy="4308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lvl="0">
                  <a:defRPr>
                    <a:solidFill>
                      <a:srgbClr val="000000"/>
                    </a:solidFill>
                    <a:uFillTx/>
                  </a:defRPr>
                </a:pPr>
                <a:r>
                  <a:rPr sz="1400" dirty="0">
                    <a:solidFill>
                      <a:schemeClr val="bg1"/>
                    </a:solidFill>
                    <a:uFill>
                      <a:solidFill>
                        <a:srgbClr val="4D4D4D"/>
                      </a:solidFill>
                    </a:uFill>
                    <a:latin typeface="Avenir Next Medium"/>
                    <a:ea typeface="Avenir Next Medium"/>
                    <a:cs typeface="Avenir Next Medium"/>
                    <a:sym typeface="Avenir Next Medium"/>
                  </a:rPr>
                  <a:t>Relational</a:t>
                </a:r>
              </a:p>
              <a:p>
                <a:pPr lvl="0">
                  <a:defRPr>
                    <a:solidFill>
                      <a:srgbClr val="000000"/>
                    </a:solidFill>
                    <a:uFillTx/>
                  </a:defRPr>
                </a:pPr>
                <a:r>
                  <a:rPr sz="1400" dirty="0">
                    <a:solidFill>
                      <a:schemeClr val="bg1"/>
                    </a:solidFill>
                    <a:uFill>
                      <a:solidFill>
                        <a:srgbClr val="4D4D4D"/>
                      </a:solidFill>
                    </a:uFill>
                    <a:latin typeface="Avenir Next Medium"/>
                    <a:ea typeface="Avenir Next Medium"/>
                    <a:cs typeface="Avenir Next Medium"/>
                    <a:sym typeface="Avenir Next Medium"/>
                  </a:rPr>
                  <a:t>DB</a:t>
                </a:r>
              </a:p>
            </p:txBody>
          </p:sp>
          <p:pic>
            <p:nvPicPr>
              <p:cNvPr id="31" name="pasted-image.pdf"/>
              <p:cNvPicPr/>
              <p:nvPr/>
            </p:nvPicPr>
            <p:blipFill>
              <a:blip r:embed="rId5">
                <a:extLst/>
              </a:blip>
              <a:stretch>
                <a:fillRect/>
              </a:stretch>
            </p:blipFill>
            <p:spPr>
              <a:xfrm>
                <a:off x="870397" y="2333837"/>
                <a:ext cx="415646" cy="519558"/>
              </a:xfrm>
              <a:prstGeom prst="rect">
                <a:avLst/>
              </a:prstGeom>
              <a:ln w="12700">
                <a:miter lim="400000"/>
              </a:ln>
            </p:spPr>
          </p:pic>
        </p:grpSp>
        <p:sp>
          <p:nvSpPr>
            <p:cNvPr id="29" name="Shape 304"/>
            <p:cNvSpPr/>
            <p:nvPr/>
          </p:nvSpPr>
          <p:spPr>
            <a:xfrm flipV="1">
              <a:off x="1763489" y="2251427"/>
              <a:ext cx="0" cy="383130"/>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32" name="Group 31"/>
          <p:cNvGrpSpPr/>
          <p:nvPr/>
        </p:nvGrpSpPr>
        <p:grpSpPr>
          <a:xfrm>
            <a:off x="3129885" y="2909826"/>
            <a:ext cx="1220414" cy="625829"/>
            <a:chOff x="2788783" y="3287842"/>
            <a:chExt cx="1220414" cy="625829"/>
          </a:xfrm>
        </p:grpSpPr>
        <p:pic>
          <p:nvPicPr>
            <p:cNvPr id="33" name="pasted-image.pdf"/>
            <p:cNvPicPr/>
            <p:nvPr/>
          </p:nvPicPr>
          <p:blipFill>
            <a:blip r:embed="rId6">
              <a:extLst/>
            </a:blip>
            <a:stretch>
              <a:fillRect/>
            </a:stretch>
          </p:blipFill>
          <p:spPr>
            <a:xfrm>
              <a:off x="2788783" y="3287842"/>
              <a:ext cx="485615" cy="409738"/>
            </a:xfrm>
            <a:prstGeom prst="rect">
              <a:avLst/>
            </a:prstGeom>
            <a:ln w="12700">
              <a:miter lim="400000"/>
            </a:ln>
          </p:spPr>
        </p:pic>
        <p:pic>
          <p:nvPicPr>
            <p:cNvPr id="34" name="pasted-image.pdf"/>
            <p:cNvPicPr/>
            <p:nvPr/>
          </p:nvPicPr>
          <p:blipFill>
            <a:blip r:embed="rId6">
              <a:extLst/>
            </a:blip>
            <a:stretch>
              <a:fillRect/>
            </a:stretch>
          </p:blipFill>
          <p:spPr>
            <a:xfrm>
              <a:off x="3160187" y="3503934"/>
              <a:ext cx="485614" cy="409737"/>
            </a:xfrm>
            <a:prstGeom prst="rect">
              <a:avLst/>
            </a:prstGeom>
            <a:ln w="12700">
              <a:miter lim="400000"/>
            </a:ln>
          </p:spPr>
        </p:pic>
        <p:pic>
          <p:nvPicPr>
            <p:cNvPr id="35" name="pasted-image.pdf"/>
            <p:cNvPicPr/>
            <p:nvPr/>
          </p:nvPicPr>
          <p:blipFill>
            <a:blip r:embed="rId6">
              <a:extLst/>
            </a:blip>
            <a:stretch>
              <a:fillRect/>
            </a:stretch>
          </p:blipFill>
          <p:spPr>
            <a:xfrm>
              <a:off x="3523583" y="3299065"/>
              <a:ext cx="485614" cy="409737"/>
            </a:xfrm>
            <a:prstGeom prst="rect">
              <a:avLst/>
            </a:prstGeom>
            <a:ln w="12700">
              <a:miter lim="400000"/>
            </a:ln>
          </p:spPr>
        </p:pic>
      </p:grpSp>
      <p:grpSp>
        <p:nvGrpSpPr>
          <p:cNvPr id="36" name="Group 35"/>
          <p:cNvGrpSpPr/>
          <p:nvPr/>
        </p:nvGrpSpPr>
        <p:grpSpPr>
          <a:xfrm>
            <a:off x="3572192" y="1919516"/>
            <a:ext cx="1382956" cy="1020357"/>
            <a:chOff x="3517040" y="1666816"/>
            <a:chExt cx="1382956" cy="1020357"/>
          </a:xfrm>
        </p:grpSpPr>
        <p:grpSp>
          <p:nvGrpSpPr>
            <p:cNvPr id="37" name="Group 36"/>
            <p:cNvGrpSpPr/>
            <p:nvPr/>
          </p:nvGrpSpPr>
          <p:grpSpPr>
            <a:xfrm>
              <a:off x="3517040" y="1666816"/>
              <a:ext cx="1382956" cy="544640"/>
              <a:chOff x="2788783" y="2333837"/>
              <a:chExt cx="1382956" cy="544640"/>
            </a:xfrm>
          </p:grpSpPr>
          <p:pic>
            <p:nvPicPr>
              <p:cNvPr id="39" name="pasted-image.pdf"/>
              <p:cNvPicPr/>
              <p:nvPr/>
            </p:nvPicPr>
            <p:blipFill>
              <a:blip r:embed="rId7">
                <a:extLst/>
              </a:blip>
              <a:stretch>
                <a:fillRect/>
              </a:stretch>
            </p:blipFill>
            <p:spPr>
              <a:xfrm>
                <a:off x="2788783" y="2368619"/>
                <a:ext cx="407887" cy="509858"/>
              </a:xfrm>
              <a:prstGeom prst="rect">
                <a:avLst/>
              </a:prstGeom>
              <a:ln w="12700">
                <a:miter lim="400000"/>
              </a:ln>
            </p:spPr>
          </p:pic>
          <p:sp>
            <p:nvSpPr>
              <p:cNvPr id="40" name="Shape 329"/>
              <p:cNvSpPr/>
              <p:nvPr/>
            </p:nvSpPr>
            <p:spPr>
              <a:xfrm>
                <a:off x="3325234" y="2333837"/>
                <a:ext cx="846505"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Key/Value</a:t>
                </a:r>
              </a:p>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Store</a:t>
                </a:r>
              </a:p>
            </p:txBody>
          </p:sp>
        </p:grpSp>
        <p:sp>
          <p:nvSpPr>
            <p:cNvPr id="38" name="Shape 304"/>
            <p:cNvSpPr/>
            <p:nvPr/>
          </p:nvSpPr>
          <p:spPr>
            <a:xfrm flipV="1">
              <a:off x="3700377" y="2251427"/>
              <a:ext cx="0" cy="435746"/>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41" name="Group 40"/>
          <p:cNvGrpSpPr/>
          <p:nvPr/>
        </p:nvGrpSpPr>
        <p:grpSpPr>
          <a:xfrm>
            <a:off x="4943353" y="1954204"/>
            <a:ext cx="828939" cy="1111280"/>
            <a:chOff x="5339758" y="1610788"/>
            <a:chExt cx="828939" cy="1111280"/>
          </a:xfrm>
        </p:grpSpPr>
        <p:sp>
          <p:nvSpPr>
            <p:cNvPr id="42" name="Shape 295"/>
            <p:cNvSpPr/>
            <p:nvPr/>
          </p:nvSpPr>
          <p:spPr>
            <a:xfrm>
              <a:off x="5339758" y="1915370"/>
              <a:ext cx="828939" cy="475865"/>
            </a:xfrm>
            <a:prstGeom prst="roundRect">
              <a:avLst>
                <a:gd name="adj" fmla="val 7731"/>
              </a:avLst>
            </a:prstGeom>
            <a:solidFill>
              <a:srgbClr val="E59A2D"/>
            </a:solidFill>
            <a:ln w="12700">
              <a:miter lim="400000"/>
            </a:ln>
          </p:spPr>
          <p:txBody>
            <a:bodyPr lIns="0" tIns="0" rIns="0" bIns="0" anchor="ctr"/>
            <a:lstStyle/>
            <a:p>
              <a:pPr lvl="0"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FFFFFF"/>
                  </a:solidFill>
                  <a:uFillTx/>
                  <a:latin typeface="FontAwesome"/>
                  <a:ea typeface="FontAwesome"/>
                  <a:cs typeface="FontAwesome"/>
                  <a:sym typeface="FontAwesome"/>
                </a:defRPr>
              </a:pPr>
              <a:r>
                <a:rPr lang="en-US" sz="1800" b="1" dirty="0" smtClean="0">
                  <a:solidFill>
                    <a:schemeClr val="bg1"/>
                  </a:solidFill>
                </a:rPr>
                <a:t>AQMP</a:t>
              </a:r>
              <a:endParaRPr sz="1800" b="1" dirty="0">
                <a:solidFill>
                  <a:schemeClr val="bg1"/>
                </a:solidFill>
              </a:endParaRPr>
            </a:p>
          </p:txBody>
        </p:sp>
        <p:sp>
          <p:nvSpPr>
            <p:cNvPr id="43" name="Shape 304"/>
            <p:cNvSpPr/>
            <p:nvPr/>
          </p:nvSpPr>
          <p:spPr>
            <a:xfrm flipV="1">
              <a:off x="5622309" y="1610788"/>
              <a:ext cx="186857" cy="2702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4" name="Shape 304"/>
            <p:cNvSpPr/>
            <p:nvPr/>
          </p:nvSpPr>
          <p:spPr>
            <a:xfrm flipH="1" flipV="1">
              <a:off x="5622307" y="2410147"/>
              <a:ext cx="190298" cy="31192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45" name="Group 44"/>
          <p:cNvGrpSpPr/>
          <p:nvPr/>
        </p:nvGrpSpPr>
        <p:grpSpPr>
          <a:xfrm>
            <a:off x="6580966" y="2013997"/>
            <a:ext cx="1037789" cy="1093821"/>
            <a:chOff x="6963259" y="1628248"/>
            <a:chExt cx="1037789" cy="1093821"/>
          </a:xfrm>
        </p:grpSpPr>
        <p:grpSp>
          <p:nvGrpSpPr>
            <p:cNvPr id="46" name="Group 45"/>
            <p:cNvGrpSpPr/>
            <p:nvPr/>
          </p:nvGrpSpPr>
          <p:grpSpPr>
            <a:xfrm>
              <a:off x="6963259" y="1915370"/>
              <a:ext cx="1037789" cy="509858"/>
              <a:chOff x="6097371" y="2828076"/>
              <a:chExt cx="1037789" cy="509858"/>
            </a:xfrm>
          </p:grpSpPr>
          <p:sp>
            <p:nvSpPr>
              <p:cNvPr id="49" name="Shape 330"/>
              <p:cNvSpPr/>
              <p:nvPr/>
            </p:nvSpPr>
            <p:spPr>
              <a:xfrm>
                <a:off x="6548980" y="2907047"/>
                <a:ext cx="586180"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lang="en-US" sz="1400" dirty="0" smtClean="0">
                    <a:solidFill>
                      <a:srgbClr val="FFFFFF"/>
                    </a:solidFill>
                    <a:uFill>
                      <a:solidFill>
                        <a:srgbClr val="4D4D4D"/>
                      </a:solidFill>
                    </a:uFill>
                    <a:latin typeface="Avenir Next Medium"/>
                    <a:ea typeface="Avenir Next Medium"/>
                    <a:cs typeface="Avenir Next Medium"/>
                    <a:sym typeface="Avenir Next Medium"/>
                  </a:rPr>
                  <a:t>Shared </a:t>
                </a:r>
              </a:p>
              <a:p>
                <a:pPr lvl="0">
                  <a:defRPr>
                    <a:solidFill>
                      <a:srgbClr val="000000"/>
                    </a:solidFill>
                    <a:uFillTx/>
                  </a:defRPr>
                </a:pPr>
                <a:r>
                  <a:rPr lang="en-US" sz="1400" dirty="0" smtClean="0">
                    <a:solidFill>
                      <a:srgbClr val="FFFFFF"/>
                    </a:solidFill>
                    <a:uFill>
                      <a:solidFill>
                        <a:srgbClr val="4D4D4D"/>
                      </a:solidFill>
                    </a:uFill>
                    <a:latin typeface="Avenir Next Medium"/>
                    <a:ea typeface="Avenir Next Medium"/>
                    <a:cs typeface="Avenir Next Medium"/>
                    <a:sym typeface="Avenir Next Medium"/>
                  </a:rPr>
                  <a:t>DB</a:t>
                </a:r>
                <a:endParaRPr sz="1400" dirty="0">
                  <a:solidFill>
                    <a:srgbClr val="FFFFFF"/>
                  </a:solidFill>
                  <a:uFill>
                    <a:solidFill>
                      <a:srgbClr val="4D4D4D"/>
                    </a:solidFill>
                  </a:uFill>
                  <a:latin typeface="Avenir Next Medium"/>
                  <a:ea typeface="Avenir Next Medium"/>
                  <a:cs typeface="Avenir Next Medium"/>
                  <a:sym typeface="Avenir Next Medium"/>
                </a:endParaRPr>
              </a:p>
            </p:txBody>
          </p:sp>
          <p:pic>
            <p:nvPicPr>
              <p:cNvPr id="50" name="pasted-image.pdf"/>
              <p:cNvPicPr/>
              <p:nvPr/>
            </p:nvPicPr>
            <p:blipFill>
              <a:blip r:embed="rId8">
                <a:extLst/>
              </a:blip>
              <a:stretch>
                <a:fillRect/>
              </a:stretch>
            </p:blipFill>
            <p:spPr>
              <a:xfrm>
                <a:off x="6097371" y="2828076"/>
                <a:ext cx="407887" cy="509858"/>
              </a:xfrm>
              <a:prstGeom prst="rect">
                <a:avLst/>
              </a:prstGeom>
              <a:ln w="12700">
                <a:miter lim="400000"/>
              </a:ln>
            </p:spPr>
          </p:pic>
        </p:grpSp>
        <p:sp>
          <p:nvSpPr>
            <p:cNvPr id="47" name="Shape 304"/>
            <p:cNvSpPr/>
            <p:nvPr/>
          </p:nvSpPr>
          <p:spPr>
            <a:xfrm flipH="1" flipV="1">
              <a:off x="6963259" y="1628248"/>
              <a:ext cx="262874" cy="238278"/>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8" name="Shape 304"/>
            <p:cNvSpPr/>
            <p:nvPr/>
          </p:nvSpPr>
          <p:spPr>
            <a:xfrm flipV="1">
              <a:off x="7007534" y="2451826"/>
              <a:ext cx="186857" cy="2702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sp>
        <p:nvSpPr>
          <p:cNvPr id="51" name="Shape 304"/>
          <p:cNvSpPr/>
          <p:nvPr/>
        </p:nvSpPr>
        <p:spPr>
          <a:xfrm>
            <a:off x="2078154" y="3145703"/>
            <a:ext cx="1159681" cy="0"/>
          </a:xfrm>
          <a:prstGeom prst="line">
            <a:avLst/>
          </a:prstGeom>
          <a:ln w="25400">
            <a:solidFill>
              <a:srgbClr val="FFFF00"/>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r>
              <a:rPr lang="en-US" dirty="0" smtClean="0">
                <a:solidFill>
                  <a:schemeClr val="bg1"/>
                </a:solidFill>
              </a:rPr>
              <a:t>          REST</a:t>
            </a:r>
            <a:endParaRPr dirty="0">
              <a:solidFill>
                <a:schemeClr val="bg1"/>
              </a:solidFill>
            </a:endParaRPr>
          </a:p>
        </p:txBody>
      </p:sp>
      <p:grpSp>
        <p:nvGrpSpPr>
          <p:cNvPr id="57" name="Group 56"/>
          <p:cNvGrpSpPr/>
          <p:nvPr/>
        </p:nvGrpSpPr>
        <p:grpSpPr>
          <a:xfrm>
            <a:off x="1458972" y="1537996"/>
            <a:ext cx="5133836" cy="3011654"/>
            <a:chOff x="1548776" y="1204502"/>
            <a:chExt cx="5133836" cy="3011654"/>
          </a:xfrm>
        </p:grpSpPr>
        <p:sp>
          <p:nvSpPr>
            <p:cNvPr id="14" name="Rectangle 13"/>
            <p:cNvSpPr/>
            <p:nvPr/>
          </p:nvSpPr>
          <p:spPr>
            <a:xfrm>
              <a:off x="1676178" y="3816046"/>
              <a:ext cx="4727676" cy="400110"/>
            </a:xfrm>
            <a:prstGeom prst="rect">
              <a:avLst/>
            </a:prstGeom>
          </p:spPr>
          <p:txBody>
            <a:bodyPr wrap="none">
              <a:spAutoFit/>
            </a:bodyPr>
            <a:lstStyle/>
            <a:p>
              <a:r>
                <a:rPr lang="en-US" sz="2000" dirty="0" smtClean="0">
                  <a:solidFill>
                    <a:srgbClr val="FFFFFF"/>
                  </a:solidFill>
                </a:rPr>
                <a:t>Two Pizzas Per Microservice = Manageable!</a:t>
              </a:r>
              <a:endParaRPr lang="en-US" sz="2000" dirty="0">
                <a:solidFill>
                  <a:srgbClr val="FFFFFF"/>
                </a:solidFill>
              </a:endParaRPr>
            </a:p>
          </p:txBody>
        </p:sp>
        <p:grpSp>
          <p:nvGrpSpPr>
            <p:cNvPr id="56" name="Group 55"/>
            <p:cNvGrpSpPr/>
            <p:nvPr/>
          </p:nvGrpSpPr>
          <p:grpSpPr>
            <a:xfrm>
              <a:off x="1548776" y="1204502"/>
              <a:ext cx="5133836" cy="2235253"/>
              <a:chOff x="1548776" y="1204502"/>
              <a:chExt cx="5133836" cy="2235253"/>
            </a:xfrm>
          </p:grpSpPr>
          <p:grpSp>
            <p:nvGrpSpPr>
              <p:cNvPr id="15" name="Group 14"/>
              <p:cNvGrpSpPr/>
              <p:nvPr/>
            </p:nvGrpSpPr>
            <p:grpSpPr>
              <a:xfrm>
                <a:off x="5631040" y="2817516"/>
                <a:ext cx="1051572" cy="613238"/>
                <a:chOff x="5899153" y="2628021"/>
                <a:chExt cx="1051572" cy="613238"/>
              </a:xfrm>
            </p:grpSpPr>
            <p:pic>
              <p:nvPicPr>
                <p:cNvPr id="16" name="Picture 15"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9153" y="2628021"/>
                  <a:ext cx="595782" cy="595782"/>
                </a:xfrm>
                <a:prstGeom prst="rect">
                  <a:avLst/>
                </a:prstGeom>
              </p:spPr>
            </p:pic>
            <p:pic>
              <p:nvPicPr>
                <p:cNvPr id="17" name="Picture 16"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54943" y="2645477"/>
                  <a:ext cx="595782" cy="595782"/>
                </a:xfrm>
                <a:prstGeom prst="rect">
                  <a:avLst/>
                </a:prstGeom>
              </p:spPr>
            </p:pic>
          </p:grpSp>
          <p:grpSp>
            <p:nvGrpSpPr>
              <p:cNvPr id="18" name="Group 17"/>
              <p:cNvGrpSpPr/>
              <p:nvPr/>
            </p:nvGrpSpPr>
            <p:grpSpPr>
              <a:xfrm>
                <a:off x="5625541" y="1204502"/>
                <a:ext cx="1051572" cy="613238"/>
                <a:chOff x="5893654" y="1015007"/>
                <a:chExt cx="1051572" cy="613238"/>
              </a:xfrm>
            </p:grpSpPr>
            <p:pic>
              <p:nvPicPr>
                <p:cNvPr id="19" name="Picture 18"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3654" y="1015007"/>
                  <a:ext cx="595782" cy="595782"/>
                </a:xfrm>
                <a:prstGeom prst="rect">
                  <a:avLst/>
                </a:prstGeom>
              </p:spPr>
            </p:pic>
            <p:pic>
              <p:nvPicPr>
                <p:cNvPr id="20" name="Picture 19"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49444" y="1032463"/>
                  <a:ext cx="595782" cy="595782"/>
                </a:xfrm>
                <a:prstGeom prst="rect">
                  <a:avLst/>
                </a:prstGeom>
              </p:spPr>
            </p:pic>
          </p:grpSp>
          <p:grpSp>
            <p:nvGrpSpPr>
              <p:cNvPr id="24" name="Group 23"/>
              <p:cNvGrpSpPr/>
              <p:nvPr/>
            </p:nvGrpSpPr>
            <p:grpSpPr>
              <a:xfrm>
                <a:off x="1548776" y="2785952"/>
                <a:ext cx="976562" cy="630678"/>
                <a:chOff x="1365332" y="2687173"/>
                <a:chExt cx="976562" cy="630678"/>
              </a:xfrm>
            </p:grpSpPr>
            <p:pic>
              <p:nvPicPr>
                <p:cNvPr id="25" name="Picture 24"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65332" y="2687173"/>
                  <a:ext cx="595782" cy="595782"/>
                </a:xfrm>
                <a:prstGeom prst="rect">
                  <a:avLst/>
                </a:prstGeom>
              </p:spPr>
            </p:pic>
            <p:pic>
              <p:nvPicPr>
                <p:cNvPr id="26" name="Picture 25"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46112" y="2722069"/>
                  <a:ext cx="595782" cy="595782"/>
                </a:xfrm>
                <a:prstGeom prst="rect">
                  <a:avLst/>
                </a:prstGeom>
              </p:spPr>
            </p:pic>
          </p:grpSp>
          <p:grpSp>
            <p:nvGrpSpPr>
              <p:cNvPr id="52" name="Group 51"/>
              <p:cNvGrpSpPr/>
              <p:nvPr/>
            </p:nvGrpSpPr>
            <p:grpSpPr>
              <a:xfrm>
                <a:off x="3397195" y="2820848"/>
                <a:ext cx="968156" cy="618907"/>
                <a:chOff x="3213751" y="2722069"/>
                <a:chExt cx="968156" cy="618907"/>
              </a:xfrm>
            </p:grpSpPr>
            <p:pic>
              <p:nvPicPr>
                <p:cNvPr id="53" name="Picture 52"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13751" y="2745194"/>
                  <a:ext cx="595782" cy="595782"/>
                </a:xfrm>
                <a:prstGeom prst="rect">
                  <a:avLst/>
                </a:prstGeom>
              </p:spPr>
            </p:pic>
            <p:pic>
              <p:nvPicPr>
                <p:cNvPr id="54" name="Picture 53"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86125" y="2722069"/>
                  <a:ext cx="595782" cy="595782"/>
                </a:xfrm>
                <a:prstGeom prst="rect">
                  <a:avLst/>
                </a:prstGeom>
              </p:spPr>
            </p:pic>
          </p:grpSp>
        </p:grpSp>
      </p:grpSp>
      <p:sp>
        <p:nvSpPr>
          <p:cNvPr id="58" name="TextBox 57"/>
          <p:cNvSpPr txBox="1"/>
          <p:nvPr/>
        </p:nvSpPr>
        <p:spPr>
          <a:xfrm>
            <a:off x="1410759" y="3687126"/>
            <a:ext cx="955322" cy="307777"/>
          </a:xfrm>
          <a:prstGeom prst="rect">
            <a:avLst/>
          </a:prstGeom>
          <a:noFill/>
        </p:spPr>
        <p:txBody>
          <a:bodyPr wrap="none" rtlCol="0">
            <a:spAutoFit/>
          </a:bodyPr>
          <a:lstStyle/>
          <a:p>
            <a:pPr algn="ctr"/>
            <a:r>
              <a:rPr lang="en-US" sz="1400" dirty="0" smtClean="0">
                <a:solidFill>
                  <a:schemeClr val="bg1"/>
                </a:solidFill>
              </a:rPr>
              <a:t>DB Service</a:t>
            </a:r>
          </a:p>
        </p:txBody>
      </p:sp>
      <p:sp>
        <p:nvSpPr>
          <p:cNvPr id="59" name="TextBox 58"/>
          <p:cNvSpPr txBox="1"/>
          <p:nvPr/>
        </p:nvSpPr>
        <p:spPr>
          <a:xfrm>
            <a:off x="3199564" y="3659953"/>
            <a:ext cx="1326004" cy="307777"/>
          </a:xfrm>
          <a:prstGeom prst="rect">
            <a:avLst/>
          </a:prstGeom>
          <a:noFill/>
        </p:spPr>
        <p:txBody>
          <a:bodyPr wrap="none" rtlCol="0">
            <a:spAutoFit/>
          </a:bodyPr>
          <a:lstStyle/>
          <a:p>
            <a:pPr algn="ctr"/>
            <a:r>
              <a:rPr lang="en-US" sz="1400" dirty="0" smtClean="0">
                <a:solidFill>
                  <a:schemeClr val="bg1"/>
                </a:solidFill>
              </a:rPr>
              <a:t>Caching Service</a:t>
            </a:r>
          </a:p>
        </p:txBody>
      </p:sp>
      <p:sp>
        <p:nvSpPr>
          <p:cNvPr id="60" name="TextBox 59"/>
          <p:cNvSpPr txBox="1"/>
          <p:nvPr/>
        </p:nvSpPr>
        <p:spPr>
          <a:xfrm>
            <a:off x="5409761" y="3696913"/>
            <a:ext cx="1521019" cy="307777"/>
          </a:xfrm>
          <a:prstGeom prst="rect">
            <a:avLst/>
          </a:prstGeom>
          <a:noFill/>
        </p:spPr>
        <p:txBody>
          <a:bodyPr wrap="none" rtlCol="0">
            <a:spAutoFit/>
          </a:bodyPr>
          <a:lstStyle/>
          <a:p>
            <a:pPr algn="ctr"/>
            <a:r>
              <a:rPr lang="en-US" sz="1400" dirty="0" smtClean="0">
                <a:solidFill>
                  <a:schemeClr val="bg1"/>
                </a:solidFill>
              </a:rPr>
              <a:t>Messaging Service</a:t>
            </a:r>
          </a:p>
        </p:txBody>
      </p:sp>
      <p:sp>
        <p:nvSpPr>
          <p:cNvPr id="61" name="Rounded Rectangle 60"/>
          <p:cNvSpPr/>
          <p:nvPr/>
        </p:nvSpPr>
        <p:spPr>
          <a:xfrm>
            <a:off x="692776" y="1257015"/>
            <a:ext cx="7594876" cy="2847524"/>
          </a:xfrm>
          <a:prstGeom prst="roundRect">
            <a:avLst/>
          </a:prstGeom>
          <a:noFill/>
          <a:ln w="28575" cmpd="sng">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826920" y="1308322"/>
            <a:ext cx="2871407" cy="307777"/>
          </a:xfrm>
          <a:prstGeom prst="rect">
            <a:avLst/>
          </a:prstGeom>
          <a:noFill/>
        </p:spPr>
        <p:txBody>
          <a:bodyPr wrap="square" rtlCol="0">
            <a:spAutoFit/>
          </a:bodyPr>
          <a:lstStyle/>
          <a:p>
            <a:r>
              <a:rPr lang="en-US" sz="1400" dirty="0" smtClean="0">
                <a:solidFill>
                  <a:srgbClr val="FFFF00"/>
                </a:solidFill>
              </a:rPr>
              <a:t>Microservice based architecture</a:t>
            </a:r>
          </a:p>
        </p:txBody>
      </p:sp>
      <p:sp>
        <p:nvSpPr>
          <p:cNvPr id="64" name="Shape 304"/>
          <p:cNvSpPr/>
          <p:nvPr/>
        </p:nvSpPr>
        <p:spPr>
          <a:xfrm>
            <a:off x="4281604" y="3158403"/>
            <a:ext cx="1159681" cy="0"/>
          </a:xfrm>
          <a:prstGeom prst="line">
            <a:avLst/>
          </a:prstGeom>
          <a:ln w="25400">
            <a:solidFill>
              <a:srgbClr val="FFFF00"/>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r>
              <a:rPr lang="en-US" dirty="0" smtClean="0">
                <a:solidFill>
                  <a:schemeClr val="bg1"/>
                </a:solidFill>
              </a:rPr>
              <a:t>          REST</a:t>
            </a:r>
            <a:endParaRPr dirty="0">
              <a:solidFill>
                <a:schemeClr val="bg1"/>
              </a:solidFill>
            </a:endParaRPr>
          </a:p>
        </p:txBody>
      </p:sp>
      <p:sp>
        <p:nvSpPr>
          <p:cNvPr id="63" name="Title 62"/>
          <p:cNvSpPr>
            <a:spLocks noGrp="1"/>
          </p:cNvSpPr>
          <p:nvPr>
            <p:ph type="title"/>
          </p:nvPr>
        </p:nvSpPr>
        <p:spPr/>
        <p:txBody>
          <a:bodyPr/>
          <a:lstStyle/>
          <a:p>
            <a:r>
              <a:rPr lang="en-US" dirty="0" smtClean="0"/>
              <a:t>Agile Disruptive Companies use Non-traditional, Modular Approaches to Software Systems</a:t>
            </a:r>
            <a:endParaRPr lang="en-US" dirty="0"/>
          </a:p>
        </p:txBody>
      </p:sp>
    </p:spTree>
    <p:extLst>
      <p:ext uri="{BB962C8B-B14F-4D97-AF65-F5344CB8AC3E}">
        <p14:creationId xmlns:p14="http://schemas.microsoft.com/office/powerpoint/2010/main" val="35081164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up)">
                                      <p:cBhvr>
                                        <p:cTn id="8" dur="500"/>
                                        <p:tgtEl>
                                          <p:spTgt spid="27"/>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p:tgtEl>
                                          <p:spTgt spid="36"/>
                                        </p:tgtEl>
                                        <p:attrNameLst>
                                          <p:attrName>ppt_y</p:attrName>
                                        </p:attrNameLst>
                                      </p:cBhvr>
                                      <p:tavLst>
                                        <p:tav tm="0">
                                          <p:val>
                                            <p:strVal val="#ppt_y+#ppt_h*1.125000"/>
                                          </p:val>
                                        </p:tav>
                                        <p:tav tm="100000">
                                          <p:val>
                                            <p:strVal val="#ppt_y"/>
                                          </p:val>
                                        </p:tav>
                                      </p:tavLst>
                                    </p:anim>
                                    <p:animEffect transition="in" filter="wipe(up)">
                                      <p:cBhvr>
                                        <p:cTn id="13" dur="500"/>
                                        <p:tgtEl>
                                          <p:spTgt spid="36"/>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ppt_h*1.125000"/>
                                          </p:val>
                                        </p:tav>
                                        <p:tav tm="100000">
                                          <p:val>
                                            <p:strVal val="#ppt_y"/>
                                          </p:val>
                                        </p:tav>
                                      </p:tavLst>
                                    </p:anim>
                                    <p:animEffect transition="in" filter="wipe(up)">
                                      <p:cBhvr>
                                        <p:cTn id="18" dur="500"/>
                                        <p:tgtEl>
                                          <p:spTgt spid="4"/>
                                        </p:tgtEl>
                                      </p:cBhvr>
                                    </p:animEffect>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41"/>
                                        </p:tgtEl>
                                        <p:attrNameLst>
                                          <p:attrName>style.visibility</p:attrName>
                                        </p:attrNameLst>
                                      </p:cBhvr>
                                      <p:to>
                                        <p:strVal val="visible"/>
                                      </p:to>
                                    </p:set>
                                    <p:anim calcmode="lin" valueType="num">
                                      <p:cBhvr additive="base">
                                        <p:cTn id="22" dur="500"/>
                                        <p:tgtEl>
                                          <p:spTgt spid="41"/>
                                        </p:tgtEl>
                                        <p:attrNameLst>
                                          <p:attrName>ppt_x</p:attrName>
                                        </p:attrNameLst>
                                      </p:cBhvr>
                                      <p:tavLst>
                                        <p:tav tm="0">
                                          <p:val>
                                            <p:strVal val="#ppt_x-#ppt_w*1.125000"/>
                                          </p:val>
                                        </p:tav>
                                        <p:tav tm="100000">
                                          <p:val>
                                            <p:strVal val="#ppt_x"/>
                                          </p:val>
                                        </p:tav>
                                      </p:tavLst>
                                    </p:anim>
                                    <p:animEffect transition="in" filter="wipe(right)">
                                      <p:cBhvr>
                                        <p:cTn id="23" dur="500"/>
                                        <p:tgtEl>
                                          <p:spTgt spid="41"/>
                                        </p:tgtEl>
                                      </p:cBhvr>
                                    </p:animEffect>
                                  </p:childTnLst>
                                </p:cTn>
                              </p:par>
                              <p:par>
                                <p:cTn id="24" presetID="12" presetClass="entr" presetSubtype="2" fill="hold" nodeType="withEffect">
                                  <p:stCondLst>
                                    <p:cond delay="0"/>
                                  </p:stCondLst>
                                  <p:childTnLst>
                                    <p:set>
                                      <p:cBhvr>
                                        <p:cTn id="25" dur="1" fill="hold">
                                          <p:stCondLst>
                                            <p:cond delay="0"/>
                                          </p:stCondLst>
                                        </p:cTn>
                                        <p:tgtEl>
                                          <p:spTgt spid="45"/>
                                        </p:tgtEl>
                                        <p:attrNameLst>
                                          <p:attrName>style.visibility</p:attrName>
                                        </p:attrNameLst>
                                      </p:cBhvr>
                                      <p:to>
                                        <p:strVal val="visible"/>
                                      </p:to>
                                    </p:set>
                                    <p:anim calcmode="lin" valueType="num">
                                      <p:cBhvr additive="base">
                                        <p:cTn id="26" dur="500"/>
                                        <p:tgtEl>
                                          <p:spTgt spid="45"/>
                                        </p:tgtEl>
                                        <p:attrNameLst>
                                          <p:attrName>ppt_x</p:attrName>
                                        </p:attrNameLst>
                                      </p:cBhvr>
                                      <p:tavLst>
                                        <p:tav tm="0">
                                          <p:val>
                                            <p:strVal val="#ppt_x+#ppt_w*1.125000"/>
                                          </p:val>
                                        </p:tav>
                                        <p:tav tm="100000">
                                          <p:val>
                                            <p:strVal val="#ppt_x"/>
                                          </p:val>
                                        </p:tav>
                                      </p:tavLst>
                                    </p:anim>
                                    <p:animEffect transition="in" filter="wipe(left)">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2" fill="hold" grpId="0" nodeType="clickEffect">
                                  <p:stCondLst>
                                    <p:cond delay="0"/>
                                  </p:stCondLst>
                                  <p:childTnLst>
                                    <p:set>
                                      <p:cBhvr>
                                        <p:cTn id="31" dur="1" fill="hold">
                                          <p:stCondLst>
                                            <p:cond delay="0"/>
                                          </p:stCondLst>
                                        </p:cTn>
                                        <p:tgtEl>
                                          <p:spTgt spid="51"/>
                                        </p:tgtEl>
                                        <p:attrNameLst>
                                          <p:attrName>style.visibility</p:attrName>
                                        </p:attrNameLst>
                                      </p:cBhvr>
                                      <p:to>
                                        <p:strVal val="visible"/>
                                      </p:to>
                                    </p:set>
                                    <p:anim calcmode="lin" valueType="num">
                                      <p:cBhvr additive="base">
                                        <p:cTn id="32" dur="500"/>
                                        <p:tgtEl>
                                          <p:spTgt spid="51"/>
                                        </p:tgtEl>
                                        <p:attrNameLst>
                                          <p:attrName>ppt_x</p:attrName>
                                        </p:attrNameLst>
                                      </p:cBhvr>
                                      <p:tavLst>
                                        <p:tav tm="0">
                                          <p:val>
                                            <p:strVal val="#ppt_x+#ppt_w*1.125000"/>
                                          </p:val>
                                        </p:tav>
                                        <p:tav tm="100000">
                                          <p:val>
                                            <p:strVal val="#ppt_x"/>
                                          </p:val>
                                        </p:tav>
                                      </p:tavLst>
                                    </p:anim>
                                    <p:animEffect transition="in" filter="wipe(left)">
                                      <p:cBhvr>
                                        <p:cTn id="33" dur="500"/>
                                        <p:tgtEl>
                                          <p:spTgt spid="51"/>
                                        </p:tgtEl>
                                      </p:cBhvr>
                                    </p:animEffect>
                                  </p:childTnLst>
                                </p:cTn>
                              </p:par>
                              <p:par>
                                <p:cTn id="34" presetID="12" presetClass="entr" presetSubtype="8" fill="hold" grpId="0" nodeType="withEffect">
                                  <p:stCondLst>
                                    <p:cond delay="0"/>
                                  </p:stCondLst>
                                  <p:childTnLst>
                                    <p:set>
                                      <p:cBhvr>
                                        <p:cTn id="35" dur="1" fill="hold">
                                          <p:stCondLst>
                                            <p:cond delay="0"/>
                                          </p:stCondLst>
                                        </p:cTn>
                                        <p:tgtEl>
                                          <p:spTgt spid="64"/>
                                        </p:tgtEl>
                                        <p:attrNameLst>
                                          <p:attrName>style.visibility</p:attrName>
                                        </p:attrNameLst>
                                      </p:cBhvr>
                                      <p:to>
                                        <p:strVal val="visible"/>
                                      </p:to>
                                    </p:set>
                                    <p:anim calcmode="lin" valueType="num">
                                      <p:cBhvr additive="base">
                                        <p:cTn id="36" dur="500"/>
                                        <p:tgtEl>
                                          <p:spTgt spid="64"/>
                                        </p:tgtEl>
                                        <p:attrNameLst>
                                          <p:attrName>ppt_x</p:attrName>
                                        </p:attrNameLst>
                                      </p:cBhvr>
                                      <p:tavLst>
                                        <p:tav tm="0">
                                          <p:val>
                                            <p:strVal val="#ppt_x-#ppt_w*1.125000"/>
                                          </p:val>
                                        </p:tav>
                                        <p:tav tm="100000">
                                          <p:val>
                                            <p:strVal val="#ppt_x"/>
                                          </p:val>
                                        </p:tav>
                                      </p:tavLst>
                                    </p:anim>
                                    <p:animEffect transition="in" filter="wipe(right)">
                                      <p:cBhvr>
                                        <p:cTn id="37" dur="500"/>
                                        <p:tgtEl>
                                          <p:spTgt spid="6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dissolve">
                                      <p:cBhvr>
                                        <p:cTn id="4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6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45" name="Rectangle 44"/>
          <p:cNvSpPr/>
          <p:nvPr/>
        </p:nvSpPr>
        <p:spPr>
          <a:xfrm>
            <a:off x="4445974" y="1075736"/>
            <a:ext cx="3017714" cy="295519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44" name="Rectangle 43"/>
          <p:cNvSpPr/>
          <p:nvPr/>
        </p:nvSpPr>
        <p:spPr>
          <a:xfrm>
            <a:off x="1309074" y="1085505"/>
            <a:ext cx="3017714" cy="294542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pic>
        <p:nvPicPr>
          <p:cNvPr id="8" name="Picture 7"/>
          <p:cNvPicPr>
            <a:picLocks noChangeAspect="1"/>
          </p:cNvPicPr>
          <p:nvPr/>
        </p:nvPicPr>
        <p:blipFill>
          <a:blip r:embed="rId3"/>
          <a:stretch>
            <a:fillRect/>
          </a:stretch>
        </p:blipFill>
        <p:spPr>
          <a:xfrm>
            <a:off x="1309074" y="1075736"/>
            <a:ext cx="2934311" cy="2857500"/>
          </a:xfrm>
          <a:prstGeom prst="rect">
            <a:avLst/>
          </a:prstGeom>
        </p:spPr>
      </p:pic>
      <p:pic>
        <p:nvPicPr>
          <p:cNvPr id="9" name="Picture 8"/>
          <p:cNvPicPr>
            <a:picLocks noChangeAspect="1"/>
          </p:cNvPicPr>
          <p:nvPr/>
        </p:nvPicPr>
        <p:blipFill>
          <a:blip r:embed="rId4"/>
          <a:stretch>
            <a:fillRect/>
          </a:stretch>
        </p:blipFill>
        <p:spPr>
          <a:xfrm>
            <a:off x="2227378" y="4109082"/>
            <a:ext cx="1133232" cy="566616"/>
          </a:xfrm>
          <a:prstGeom prst="rect">
            <a:avLst/>
          </a:prstGeom>
        </p:spPr>
      </p:pic>
      <p:pic>
        <p:nvPicPr>
          <p:cNvPr id="256" name="Picture 255"/>
          <p:cNvPicPr>
            <a:picLocks noChangeAspect="1"/>
          </p:cNvPicPr>
          <p:nvPr/>
        </p:nvPicPr>
        <p:blipFill>
          <a:blip r:embed="rId5"/>
          <a:stretch>
            <a:fillRect/>
          </a:stretch>
        </p:blipFill>
        <p:spPr>
          <a:xfrm>
            <a:off x="5216766" y="4217518"/>
            <a:ext cx="1504463" cy="376116"/>
          </a:xfrm>
          <a:prstGeom prst="rect">
            <a:avLst/>
          </a:prstGeom>
        </p:spPr>
      </p:pic>
      <p:pic>
        <p:nvPicPr>
          <p:cNvPr id="257" name="Picture 256"/>
          <p:cNvPicPr>
            <a:picLocks noChangeAspect="1"/>
          </p:cNvPicPr>
          <p:nvPr/>
        </p:nvPicPr>
        <p:blipFill>
          <a:blip r:embed="rId6"/>
          <a:stretch>
            <a:fillRect/>
          </a:stretch>
        </p:blipFill>
        <p:spPr>
          <a:xfrm>
            <a:off x="4492863" y="1104066"/>
            <a:ext cx="2921977" cy="2868247"/>
          </a:xfrm>
          <a:prstGeom prst="rect">
            <a:avLst/>
          </a:prstGeom>
        </p:spPr>
      </p:pic>
      <p:sp>
        <p:nvSpPr>
          <p:cNvPr id="10" name="Title 1"/>
          <p:cNvSpPr>
            <a:spLocks noGrp="1"/>
          </p:cNvSpPr>
          <p:nvPr>
            <p:ph type="title"/>
          </p:nvPr>
        </p:nvSpPr>
        <p:spPr>
          <a:xfrm>
            <a:off x="113721" y="149918"/>
            <a:ext cx="8080540" cy="474445"/>
          </a:xfrm>
        </p:spPr>
        <p:txBody>
          <a:bodyPr/>
          <a:lstStyle/>
          <a:p>
            <a:pPr algn="l"/>
            <a:r>
              <a:rPr lang="en-US" sz="3200" b="1" dirty="0" smtClean="0">
                <a:solidFill>
                  <a:srgbClr val="008774"/>
                </a:solidFill>
                <a:latin typeface="Arial"/>
                <a:cs typeface="Arial"/>
              </a:rPr>
              <a:t>However…</a:t>
            </a:r>
            <a:r>
              <a:rPr lang="en-US" sz="3200" b="1" dirty="0">
                <a:solidFill>
                  <a:srgbClr val="008774"/>
                </a:solidFill>
                <a:latin typeface="Arial"/>
                <a:cs typeface="Arial"/>
              </a:rPr>
              <a:t> </a:t>
            </a:r>
            <a:r>
              <a:rPr lang="en-US" sz="3200" b="1" dirty="0" err="1" smtClean="0">
                <a:solidFill>
                  <a:srgbClr val="008774"/>
                </a:solidFill>
                <a:latin typeface="Arial"/>
                <a:cs typeface="Arial"/>
              </a:rPr>
              <a:t>Microservices</a:t>
            </a:r>
            <a:r>
              <a:rPr lang="en-US" sz="3200" b="1" dirty="0" smtClean="0">
                <a:solidFill>
                  <a:srgbClr val="008774"/>
                </a:solidFill>
                <a:latin typeface="Arial"/>
                <a:cs typeface="Arial"/>
              </a:rPr>
              <a:t> are Hard</a:t>
            </a:r>
            <a:endParaRPr lang="en-US" sz="3200" b="1" dirty="0">
              <a:solidFill>
                <a:srgbClr val="008774"/>
              </a:solidFill>
              <a:latin typeface="Arial"/>
              <a:cs typeface="Arial"/>
            </a:endParaRPr>
          </a:p>
        </p:txBody>
      </p:sp>
    </p:spTree>
    <p:extLst>
      <p:ext uri="{BB962C8B-B14F-4D97-AF65-F5344CB8AC3E}">
        <p14:creationId xmlns:p14="http://schemas.microsoft.com/office/powerpoint/2010/main" val="242970481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dissolve">
                                      <p:cBhvr>
                                        <p:cTn id="7" dur="500"/>
                                        <p:tgtEl>
                                          <p:spTgt spid="4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dissolve">
                                      <p:cBhvr>
                                        <p:cTn id="10" dur="500"/>
                                        <p:tgtEl>
                                          <p:spTgt spid="44"/>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nodeType="withEffect">
                                  <p:stCondLst>
                                    <p:cond delay="0"/>
                                  </p:stCondLst>
                                  <p:childTnLst>
                                    <p:set>
                                      <p:cBhvr>
                                        <p:cTn id="18" dur="1" fill="hold">
                                          <p:stCondLst>
                                            <p:cond delay="0"/>
                                          </p:stCondLst>
                                        </p:cTn>
                                        <p:tgtEl>
                                          <p:spTgt spid="256"/>
                                        </p:tgtEl>
                                        <p:attrNameLst>
                                          <p:attrName>style.visibility</p:attrName>
                                        </p:attrNameLst>
                                      </p:cBhvr>
                                      <p:to>
                                        <p:strVal val="visible"/>
                                      </p:to>
                                    </p:set>
                                    <p:animEffect transition="in" filter="dissolve">
                                      <p:cBhvr>
                                        <p:cTn id="19" dur="500"/>
                                        <p:tgtEl>
                                          <p:spTgt spid="256"/>
                                        </p:tgtEl>
                                      </p:cBhvr>
                                    </p:animEffect>
                                  </p:childTnLst>
                                </p:cTn>
                              </p:par>
                              <p:par>
                                <p:cTn id="20" presetID="9" presetClass="entr" presetSubtype="0" fill="hold" nodeType="withEffect">
                                  <p:stCondLst>
                                    <p:cond delay="0"/>
                                  </p:stCondLst>
                                  <p:childTnLst>
                                    <p:set>
                                      <p:cBhvr>
                                        <p:cTn id="21" dur="1" fill="hold">
                                          <p:stCondLst>
                                            <p:cond delay="0"/>
                                          </p:stCondLst>
                                        </p:cTn>
                                        <p:tgtEl>
                                          <p:spTgt spid="257"/>
                                        </p:tgtEl>
                                        <p:attrNameLst>
                                          <p:attrName>style.visibility</p:attrName>
                                        </p:attrNameLst>
                                      </p:cBhvr>
                                      <p:to>
                                        <p:strVal val="visible"/>
                                      </p:to>
                                    </p:set>
                                    <p:animEffect transition="in" filter="dissolve">
                                      <p:cBhvr>
                                        <p:cTn id="22" dur="500"/>
                                        <p:tgtEl>
                                          <p:spTgt spid="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bwMode="gray">
          <a:xfrm>
            <a:off x="2801598" y="1981365"/>
            <a:ext cx="3540805" cy="1180771"/>
          </a:xfrm>
          <a:prstGeom prst="rect">
            <a:avLst/>
          </a:prstGeom>
          <a:noFill/>
        </p:spPr>
        <p:txBody>
          <a:bodyPr lIns="0" tIns="0" rIns="0" bIns="0" anchor="t" anchorCtr="0"/>
          <a:lstStyle>
            <a:lvl1pPr algn="l" defTabSz="914400" rtl="0" eaLnBrk="1" latinLnBrk="0" hangingPunct="1">
              <a:lnSpc>
                <a:spcPct val="90000"/>
              </a:lnSpc>
              <a:spcBef>
                <a:spcPct val="0"/>
              </a:spcBef>
              <a:buNone/>
              <a:defRPr sz="3200" kern="1200">
                <a:solidFill>
                  <a:schemeClr val="tx2"/>
                </a:solidFill>
                <a:latin typeface="Arial"/>
                <a:ea typeface="+mj-ea"/>
                <a:cs typeface="Arial"/>
              </a:defRPr>
            </a:lvl1pPr>
          </a:lstStyle>
          <a:p>
            <a:pPr algn="ctr"/>
            <a:r>
              <a:rPr lang="en-US" sz="9600" b="1" dirty="0" smtClean="0">
                <a:solidFill>
                  <a:schemeClr val="accent6"/>
                </a:solidFill>
                <a:sym typeface="Arial"/>
                <a:rtl val="0"/>
              </a:rPr>
              <a:t>HOW</a:t>
            </a:r>
            <a:endParaRPr lang="en-US" sz="9600" b="1" dirty="0">
              <a:solidFill>
                <a:schemeClr val="accent6"/>
              </a:solidFill>
              <a:sym typeface="Arial"/>
              <a:rtl val="0"/>
            </a:endParaRPr>
          </a:p>
        </p:txBody>
      </p:sp>
    </p:spTree>
    <p:extLst>
      <p:ext uri="{BB962C8B-B14F-4D97-AF65-F5344CB8AC3E}">
        <p14:creationId xmlns:p14="http://schemas.microsoft.com/office/powerpoint/2010/main" val="129534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322737" y="853784"/>
            <a:ext cx="3510446"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FFFFFF"/>
                </a:solidFill>
                <a:latin typeface="Arial"/>
                <a:sym typeface="Arial"/>
                <a:rtl val="0"/>
              </a:rPr>
              <a:t>Framework</a:t>
            </a:r>
            <a:endParaRPr lang="en-US" sz="2000" b="1" kern="0" dirty="0">
              <a:solidFill>
                <a:srgbClr val="FFFFFF"/>
              </a:solidFill>
              <a:latin typeface="Arial"/>
              <a:sym typeface="Arial"/>
              <a:rtl val="0"/>
            </a:endParaRPr>
          </a:p>
        </p:txBody>
      </p:sp>
      <p:grpSp>
        <p:nvGrpSpPr>
          <p:cNvPr id="54" name="Group 53"/>
          <p:cNvGrpSpPr/>
          <p:nvPr/>
        </p:nvGrpSpPr>
        <p:grpSpPr>
          <a:xfrm>
            <a:off x="2811362" y="2155349"/>
            <a:ext cx="1938399" cy="290114"/>
            <a:chOff x="2799805" y="1874165"/>
            <a:chExt cx="1938399" cy="290114"/>
          </a:xfrm>
        </p:grpSpPr>
        <p:cxnSp>
          <p:nvCxnSpPr>
            <p:cNvPr id="7" name="Straight Arrow Connector 6"/>
            <p:cNvCxnSpPr/>
            <p:nvPr/>
          </p:nvCxnSpPr>
          <p:spPr>
            <a:xfrm>
              <a:off x="2799805" y="1874165"/>
              <a:ext cx="0" cy="278433"/>
            </a:xfrm>
            <a:prstGeom prst="straightConnector1">
              <a:avLst/>
            </a:prstGeom>
            <a:ln>
              <a:solidFill>
                <a:srgbClr val="F27C3A"/>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860316" y="1887280"/>
              <a:ext cx="1877888" cy="276999"/>
            </a:xfrm>
            <a:prstGeom prst="rect">
              <a:avLst/>
            </a:prstGeom>
            <a:noFill/>
          </p:spPr>
          <p:txBody>
            <a:bodyPr wrap="none" rtlCol="0">
              <a:spAutoFit/>
            </a:bodyPr>
            <a:lstStyle/>
            <a:p>
              <a:pPr defTabSz="914400"/>
              <a:r>
                <a:rPr lang="en-US" sz="1200" kern="0" dirty="0" smtClean="0">
                  <a:solidFill>
                    <a:srgbClr val="FFFFFF"/>
                  </a:solidFill>
                  <a:latin typeface="Arial"/>
                  <a:ea typeface="Arial"/>
                  <a:cs typeface="Arial"/>
                  <a:sym typeface="Arial"/>
                  <a:rtl val="0"/>
                </a:rPr>
                <a:t>Contract: </a:t>
              </a:r>
              <a:r>
                <a:rPr lang="en-US" sz="1200" b="1" kern="0" dirty="0" smtClean="0">
                  <a:solidFill>
                    <a:srgbClr val="FFFFFF"/>
                  </a:solidFill>
                  <a:latin typeface="Arial"/>
                  <a:ea typeface="Arial"/>
                  <a:cs typeface="Arial"/>
                  <a:sym typeface="Arial"/>
                  <a:rtl val="0"/>
                </a:rPr>
                <a:t>12 Factor App</a:t>
              </a:r>
              <a:endParaRPr lang="en-US" sz="1200" b="1" kern="0" dirty="0">
                <a:solidFill>
                  <a:srgbClr val="FFFFFF"/>
                </a:solidFill>
                <a:latin typeface="Arial"/>
                <a:ea typeface="Arial"/>
                <a:cs typeface="Arial"/>
                <a:sym typeface="Arial"/>
                <a:rtl val="0"/>
              </a:endParaRPr>
            </a:p>
          </p:txBody>
        </p:sp>
      </p:grpSp>
      <p:grpSp>
        <p:nvGrpSpPr>
          <p:cNvPr id="53" name="Group 52"/>
          <p:cNvGrpSpPr/>
          <p:nvPr/>
        </p:nvGrpSpPr>
        <p:grpSpPr>
          <a:xfrm>
            <a:off x="2811365" y="3117929"/>
            <a:ext cx="1981452" cy="297423"/>
            <a:chOff x="2799808" y="2836745"/>
            <a:chExt cx="1981452" cy="297423"/>
          </a:xfrm>
        </p:grpSpPr>
        <p:cxnSp>
          <p:nvCxnSpPr>
            <p:cNvPr id="8" name="Straight Arrow Connector 7"/>
            <p:cNvCxnSpPr/>
            <p:nvPr/>
          </p:nvCxnSpPr>
          <p:spPr>
            <a:xfrm>
              <a:off x="2799808" y="2836745"/>
              <a:ext cx="0" cy="278433"/>
            </a:xfrm>
            <a:prstGeom prst="straightConnector1">
              <a:avLst/>
            </a:prstGeom>
            <a:ln>
              <a:solidFill>
                <a:srgbClr val="F79646"/>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860316" y="2857169"/>
              <a:ext cx="1920944" cy="276999"/>
            </a:xfrm>
            <a:prstGeom prst="rect">
              <a:avLst/>
            </a:prstGeom>
            <a:noFill/>
          </p:spPr>
          <p:txBody>
            <a:bodyPr wrap="none" rtlCol="0">
              <a:spAutoFit/>
            </a:bodyPr>
            <a:lstStyle/>
            <a:p>
              <a:pPr defTabSz="914400"/>
              <a:r>
                <a:rPr lang="en-US" sz="1200" kern="0" dirty="0" smtClean="0">
                  <a:solidFill>
                    <a:srgbClr val="FFFFFF"/>
                  </a:solidFill>
                  <a:latin typeface="Arial"/>
                  <a:ea typeface="Arial"/>
                  <a:cs typeface="Arial"/>
                  <a:sym typeface="Arial"/>
                  <a:rtl val="0"/>
                </a:rPr>
                <a:t>Contract: </a:t>
              </a:r>
              <a:r>
                <a:rPr lang="en-US" sz="1200" b="1" kern="0" dirty="0" smtClean="0">
                  <a:solidFill>
                    <a:srgbClr val="FFFFFF"/>
                  </a:solidFill>
                  <a:latin typeface="Arial"/>
                  <a:ea typeface="Arial"/>
                  <a:cs typeface="Arial"/>
                  <a:sym typeface="Arial"/>
                  <a:rtl val="0"/>
                </a:rPr>
                <a:t>BOSH Release</a:t>
              </a:r>
              <a:endParaRPr lang="en-US" sz="1200" b="1" kern="0" dirty="0">
                <a:solidFill>
                  <a:srgbClr val="FFFFFF"/>
                </a:solidFill>
                <a:latin typeface="Arial"/>
                <a:ea typeface="Arial"/>
                <a:cs typeface="Arial"/>
                <a:sym typeface="Arial"/>
                <a:rtl val="0"/>
              </a:endParaRPr>
            </a:p>
          </p:txBody>
        </p:sp>
      </p:grpSp>
      <p:grpSp>
        <p:nvGrpSpPr>
          <p:cNvPr id="52" name="Group 51"/>
          <p:cNvGrpSpPr/>
          <p:nvPr/>
        </p:nvGrpSpPr>
        <p:grpSpPr>
          <a:xfrm>
            <a:off x="2811365" y="4072567"/>
            <a:ext cx="2699497" cy="298531"/>
            <a:chOff x="2799808" y="3791383"/>
            <a:chExt cx="2699497" cy="298531"/>
          </a:xfrm>
        </p:grpSpPr>
        <p:cxnSp>
          <p:nvCxnSpPr>
            <p:cNvPr id="9" name="Straight Arrow Connector 8"/>
            <p:cNvCxnSpPr/>
            <p:nvPr/>
          </p:nvCxnSpPr>
          <p:spPr>
            <a:xfrm>
              <a:off x="2799808" y="3791383"/>
              <a:ext cx="0" cy="278433"/>
            </a:xfrm>
            <a:prstGeom prst="straightConnector1">
              <a:avLst/>
            </a:prstGeom>
            <a:ln>
              <a:solidFill>
                <a:srgbClr val="F79646"/>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860316" y="3812915"/>
              <a:ext cx="2638989" cy="276999"/>
            </a:xfrm>
            <a:prstGeom prst="rect">
              <a:avLst/>
            </a:prstGeom>
            <a:noFill/>
          </p:spPr>
          <p:txBody>
            <a:bodyPr wrap="none" rtlCol="0">
              <a:spAutoFit/>
            </a:bodyPr>
            <a:lstStyle/>
            <a:p>
              <a:pPr defTabSz="914400"/>
              <a:r>
                <a:rPr lang="en-US" sz="1200" kern="0" dirty="0" smtClean="0">
                  <a:solidFill>
                    <a:srgbClr val="FFFFFF"/>
                  </a:solidFill>
                  <a:latin typeface="Arial"/>
                  <a:ea typeface="Arial"/>
                  <a:cs typeface="Arial"/>
                  <a:sym typeface="Arial"/>
                  <a:rtl val="0"/>
                </a:rPr>
                <a:t>Contract: </a:t>
              </a:r>
              <a:r>
                <a:rPr lang="en-US" sz="1200" b="1" kern="0" dirty="0" smtClean="0">
                  <a:solidFill>
                    <a:srgbClr val="FFFFFF"/>
                  </a:solidFill>
                  <a:latin typeface="Arial"/>
                  <a:ea typeface="Arial"/>
                  <a:cs typeface="Arial"/>
                  <a:sym typeface="Arial"/>
                  <a:rtl val="0"/>
                </a:rPr>
                <a:t>Cloud Provider Interface</a:t>
              </a:r>
              <a:endParaRPr lang="en-US" sz="1200" b="1" kern="0" dirty="0">
                <a:solidFill>
                  <a:srgbClr val="FFFFFF"/>
                </a:solidFill>
                <a:latin typeface="Arial"/>
                <a:ea typeface="Arial"/>
                <a:cs typeface="Arial"/>
                <a:sym typeface="Arial"/>
                <a:rtl val="0"/>
              </a:endParaRPr>
            </a:p>
          </p:txBody>
        </p:sp>
      </p:grpSp>
      <p:sp>
        <p:nvSpPr>
          <p:cNvPr id="14" name="Rectangle 13"/>
          <p:cNvSpPr/>
          <p:nvPr/>
        </p:nvSpPr>
        <p:spPr>
          <a:xfrm>
            <a:off x="795045" y="853784"/>
            <a:ext cx="1456398"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FFFFFF"/>
                </a:solidFill>
                <a:latin typeface="Arial"/>
                <a:sym typeface="Arial"/>
                <a:rtl val="0"/>
              </a:rPr>
              <a:t>Culture</a:t>
            </a:r>
            <a:endParaRPr lang="en-US" sz="2000" b="1" kern="0" dirty="0">
              <a:solidFill>
                <a:srgbClr val="FFFFFF"/>
              </a:solidFill>
              <a:latin typeface="Arial"/>
              <a:sym typeface="Arial"/>
              <a:rtl val="0"/>
            </a:endParaRPr>
          </a:p>
        </p:txBody>
      </p:sp>
      <p:sp>
        <p:nvSpPr>
          <p:cNvPr id="22" name="Rectangle 21"/>
          <p:cNvSpPr/>
          <p:nvPr/>
        </p:nvSpPr>
        <p:spPr>
          <a:xfrm>
            <a:off x="6031416" y="853784"/>
            <a:ext cx="2291101"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FFFFFF"/>
                </a:solidFill>
                <a:latin typeface="Arial"/>
                <a:sym typeface="Arial"/>
                <a:rtl val="0"/>
              </a:rPr>
              <a:t>Tools</a:t>
            </a:r>
            <a:endParaRPr lang="en-US" sz="2000" b="1" kern="0" dirty="0">
              <a:solidFill>
                <a:srgbClr val="FFFFFF"/>
              </a:solidFill>
              <a:latin typeface="Arial"/>
              <a:sym typeface="Arial"/>
              <a:rtl val="0"/>
            </a:endParaRPr>
          </a:p>
        </p:txBody>
      </p:sp>
      <p:cxnSp>
        <p:nvCxnSpPr>
          <p:cNvPr id="37" name="Straight Connector 36"/>
          <p:cNvCxnSpPr/>
          <p:nvPr/>
        </p:nvCxnSpPr>
        <p:spPr>
          <a:xfrm>
            <a:off x="5833183" y="989630"/>
            <a:ext cx="0" cy="3514148"/>
          </a:xfrm>
          <a:prstGeom prst="line">
            <a:avLst/>
          </a:prstGeom>
          <a:ln w="28575" cmpd="sng">
            <a:solidFill>
              <a:srgbClr val="FFFF00"/>
            </a:solidFill>
            <a:prstDash val="dot"/>
            <a:beve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2322736" y="989630"/>
            <a:ext cx="0" cy="3514148"/>
          </a:xfrm>
          <a:prstGeom prst="line">
            <a:avLst/>
          </a:prstGeom>
          <a:ln w="28575" cmpd="sng">
            <a:solidFill>
              <a:srgbClr val="FFFF00"/>
            </a:solidFill>
            <a:prstDash val="dot"/>
            <a:bevel/>
          </a:ln>
          <a:effectLst/>
        </p:spPr>
        <p:style>
          <a:lnRef idx="2">
            <a:schemeClr val="accent1"/>
          </a:lnRef>
          <a:fillRef idx="0">
            <a:schemeClr val="accent1"/>
          </a:fillRef>
          <a:effectRef idx="1">
            <a:schemeClr val="accent1"/>
          </a:effectRef>
          <a:fontRef idx="minor">
            <a:schemeClr val="tx1"/>
          </a:fontRef>
        </p:style>
      </p:cxnSp>
      <p:grpSp>
        <p:nvGrpSpPr>
          <p:cNvPr id="43" name="Group 42"/>
          <p:cNvGrpSpPr/>
          <p:nvPr/>
        </p:nvGrpSpPr>
        <p:grpSpPr>
          <a:xfrm>
            <a:off x="1318706" y="3396362"/>
            <a:ext cx="5626842" cy="866049"/>
            <a:chOff x="1307149" y="3115178"/>
            <a:chExt cx="5626842" cy="866049"/>
          </a:xfrm>
        </p:grpSpPr>
        <p:sp>
          <p:nvSpPr>
            <p:cNvPr id="26" name="TextBox 25"/>
            <p:cNvSpPr txBox="1"/>
            <p:nvPr/>
          </p:nvSpPr>
          <p:spPr>
            <a:xfrm>
              <a:off x="6019859" y="3349221"/>
              <a:ext cx="914132" cy="338554"/>
            </a:xfrm>
            <a:prstGeom prst="rect">
              <a:avLst/>
            </a:prstGeom>
            <a:solidFill>
              <a:srgbClr val="FF6600"/>
            </a:solidFill>
          </p:spPr>
          <p:txBody>
            <a:bodyPr wrap="none" rtlCol="0">
              <a:spAutoFit/>
            </a:bodyPr>
            <a:lstStyle/>
            <a:p>
              <a:pPr defTabSz="914400"/>
              <a:r>
                <a:rPr lang="en-US" sz="1600" b="1" dirty="0" err="1" smtClean="0">
                  <a:solidFill>
                    <a:srgbClr val="FFFFFF"/>
                  </a:solidFill>
                </a:rPr>
                <a:t>bosh</a:t>
              </a:r>
              <a:r>
                <a:rPr lang="en-US" sz="1600" b="1" kern="0" dirty="0" err="1" smtClean="0">
                  <a:solidFill>
                    <a:srgbClr val="FFFFFF"/>
                  </a:solidFill>
                  <a:latin typeface="Arial"/>
                  <a:ea typeface="Arial"/>
                  <a:cs typeface="Arial"/>
                  <a:sym typeface="Arial"/>
                  <a:rtl val="0"/>
                </a:rPr>
                <a:t>.io</a:t>
              </a:r>
              <a:endParaRPr lang="en-US" sz="1600" b="1" kern="0" dirty="0">
                <a:solidFill>
                  <a:srgbClr val="FFFFFF"/>
                </a:solidFill>
                <a:latin typeface="Arial"/>
                <a:ea typeface="Arial"/>
                <a:cs typeface="Arial"/>
                <a:sym typeface="Arial"/>
                <a:rtl val="0"/>
              </a:endParaRPr>
            </a:p>
          </p:txBody>
        </p:sp>
        <p:sp>
          <p:nvSpPr>
            <p:cNvPr id="41" name="Rectangle 40"/>
            <p:cNvSpPr/>
            <p:nvPr/>
          </p:nvSpPr>
          <p:spPr>
            <a:xfrm>
              <a:off x="2549211" y="3115178"/>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Infrastructure Automation</a:t>
              </a:r>
              <a:endParaRPr lang="en-US" sz="1600" kern="0" dirty="0">
                <a:solidFill>
                  <a:srgbClr val="FFFFFF"/>
                </a:solidFill>
                <a:latin typeface="Arial"/>
                <a:sym typeface="Arial"/>
                <a:rtl val="0"/>
              </a:endParaRPr>
            </a:p>
          </p:txBody>
        </p:sp>
        <p:sp>
          <p:nvSpPr>
            <p:cNvPr id="49" name="TextBox 48"/>
            <p:cNvSpPr txBox="1"/>
            <p:nvPr/>
          </p:nvSpPr>
          <p:spPr>
            <a:xfrm>
              <a:off x="1307149" y="3642673"/>
              <a:ext cx="80031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IT Ops</a:t>
              </a:r>
              <a:endParaRPr lang="en-US" sz="1600" kern="0" dirty="0">
                <a:solidFill>
                  <a:srgbClr val="FFFFFF"/>
                </a:solidFill>
                <a:latin typeface="Arial"/>
                <a:ea typeface="Arial"/>
                <a:cs typeface="Arial"/>
                <a:sym typeface="Arial"/>
                <a:rtl val="0"/>
              </a:endParaRPr>
            </a:p>
          </p:txBody>
        </p:sp>
        <p:pic>
          <p:nvPicPr>
            <p:cNvPr id="50" name="Picture 49"/>
            <p:cNvPicPr>
              <a:picLocks noChangeAspect="1"/>
            </p:cNvPicPr>
            <p:nvPr/>
          </p:nvPicPr>
          <p:blipFill>
            <a:blip r:embed="rId3"/>
            <a:stretch>
              <a:fillRect/>
            </a:stretch>
          </p:blipFill>
          <p:spPr>
            <a:xfrm>
              <a:off x="1608688" y="3117498"/>
              <a:ext cx="203087" cy="543749"/>
            </a:xfrm>
            <a:prstGeom prst="rect">
              <a:avLst/>
            </a:prstGeom>
          </p:spPr>
        </p:pic>
      </p:grpSp>
      <p:sp>
        <p:nvSpPr>
          <p:cNvPr id="56" name="Title 8"/>
          <p:cNvSpPr>
            <a:spLocks noGrp="1"/>
          </p:cNvSpPr>
          <p:nvPr>
            <p:ph type="title"/>
          </p:nvPr>
        </p:nvSpPr>
        <p:spPr>
          <a:xfrm>
            <a:off x="113722" y="72689"/>
            <a:ext cx="8796928" cy="474445"/>
          </a:xfrm>
        </p:spPr>
        <p:txBody>
          <a:bodyPr/>
          <a:lstStyle/>
          <a:p>
            <a:pPr algn="l"/>
            <a:r>
              <a:rPr lang="en-US" sz="3200" dirty="0" smtClean="0">
                <a:solidFill>
                  <a:srgbClr val="FFFFFF"/>
                </a:solidFill>
              </a:rPr>
              <a:t>Cloud Native </a:t>
            </a:r>
            <a:r>
              <a:rPr lang="en-US" sz="3200" dirty="0" smtClean="0">
                <a:solidFill>
                  <a:srgbClr val="33928A"/>
                </a:solidFill>
              </a:rPr>
              <a:t>Platforms and Contracts</a:t>
            </a:r>
            <a:endParaRPr lang="en-US" sz="3200" dirty="0">
              <a:solidFill>
                <a:srgbClr val="33928A"/>
              </a:solidFill>
            </a:endParaRPr>
          </a:p>
        </p:txBody>
      </p:sp>
      <p:grpSp>
        <p:nvGrpSpPr>
          <p:cNvPr id="57" name="Group 56"/>
          <p:cNvGrpSpPr/>
          <p:nvPr/>
        </p:nvGrpSpPr>
        <p:grpSpPr>
          <a:xfrm>
            <a:off x="2423691" y="4407508"/>
            <a:ext cx="3409492" cy="616192"/>
            <a:chOff x="184080" y="4377802"/>
            <a:chExt cx="4336746" cy="531523"/>
          </a:xfrm>
        </p:grpSpPr>
        <p:grpSp>
          <p:nvGrpSpPr>
            <p:cNvPr id="58" name="Group 57"/>
            <p:cNvGrpSpPr/>
            <p:nvPr/>
          </p:nvGrpSpPr>
          <p:grpSpPr>
            <a:xfrm>
              <a:off x="184080" y="4377802"/>
              <a:ext cx="1010802" cy="527416"/>
              <a:chOff x="184080" y="4448922"/>
              <a:chExt cx="1010802" cy="527416"/>
            </a:xfrm>
          </p:grpSpPr>
          <p:pic>
            <p:nvPicPr>
              <p:cNvPr id="70" name="Picture 69"/>
              <p:cNvPicPr>
                <a:picLocks noChangeAspect="1"/>
              </p:cNvPicPr>
              <p:nvPr/>
            </p:nvPicPr>
            <p:blipFill>
              <a:blip r:embed="rId4" cstate="print"/>
              <a:srcRect b="-4013"/>
              <a:stretch>
                <a:fillRect/>
              </a:stretch>
            </p:blipFill>
            <p:spPr bwMode="auto">
              <a:xfrm>
                <a:off x="184080" y="4448922"/>
                <a:ext cx="1010802" cy="527416"/>
              </a:xfrm>
              <a:prstGeom prst="rect">
                <a:avLst/>
              </a:prstGeom>
              <a:noFill/>
              <a:ln w="9525">
                <a:noFill/>
                <a:miter lim="800000"/>
                <a:headEnd/>
                <a:tailEnd/>
              </a:ln>
            </p:spPr>
          </p:pic>
          <p:pic>
            <p:nvPicPr>
              <p:cNvPr id="71" name="Picture 70"/>
              <p:cNvPicPr>
                <a:picLocks noChangeAspect="1"/>
              </p:cNvPicPr>
              <p:nvPr/>
            </p:nvPicPr>
            <p:blipFill>
              <a:blip r:embed="rId5" cstate="print">
                <a:clrChange>
                  <a:clrFrom>
                    <a:srgbClr val="FFFFFF"/>
                  </a:clrFrom>
                  <a:clrTo>
                    <a:srgbClr val="FFFFFF">
                      <a:alpha val="0"/>
                    </a:srgbClr>
                  </a:clrTo>
                </a:clrChange>
              </a:blip>
              <a:stretch>
                <a:fillRect/>
              </a:stretch>
            </p:blipFill>
            <p:spPr>
              <a:xfrm>
                <a:off x="298664" y="4599300"/>
                <a:ext cx="795411" cy="201398"/>
              </a:xfrm>
              <a:prstGeom prst="rect">
                <a:avLst/>
              </a:prstGeom>
            </p:spPr>
          </p:pic>
        </p:grpSp>
        <p:grpSp>
          <p:nvGrpSpPr>
            <p:cNvPr id="59" name="Group 58"/>
            <p:cNvGrpSpPr/>
            <p:nvPr/>
          </p:nvGrpSpPr>
          <p:grpSpPr>
            <a:xfrm>
              <a:off x="2400043" y="4380286"/>
              <a:ext cx="1010802" cy="527416"/>
              <a:chOff x="2400043" y="4451406"/>
              <a:chExt cx="1010802" cy="527416"/>
            </a:xfrm>
          </p:grpSpPr>
          <p:pic>
            <p:nvPicPr>
              <p:cNvPr id="68" name="Picture 67"/>
              <p:cNvPicPr>
                <a:picLocks noChangeAspect="1"/>
              </p:cNvPicPr>
              <p:nvPr/>
            </p:nvPicPr>
            <p:blipFill>
              <a:blip r:embed="rId4" cstate="print"/>
              <a:srcRect b="-4013"/>
              <a:stretch>
                <a:fillRect/>
              </a:stretch>
            </p:blipFill>
            <p:spPr bwMode="auto">
              <a:xfrm>
                <a:off x="2400043" y="4451406"/>
                <a:ext cx="1010802" cy="527416"/>
              </a:xfrm>
              <a:prstGeom prst="rect">
                <a:avLst/>
              </a:prstGeom>
              <a:noFill/>
              <a:ln w="9525">
                <a:noFill/>
                <a:miter lim="800000"/>
                <a:headEnd/>
                <a:tailEnd/>
              </a:ln>
            </p:spPr>
          </p:pic>
          <p:pic>
            <p:nvPicPr>
              <p:cNvPr id="69" name="Picture 2" descr="https://encrypted-tbn0.gstatic.com/images?q=tbn:ANd9GcRgWtweeNVNot_dJ1JZ4fATg5X0qxTniN17Zry9UylCHUwXFy8KJQ"/>
              <p:cNvPicPr>
                <a:picLocks noChangeAspect="1" noChangeArrowheads="1"/>
              </p:cNvPicPr>
              <p:nvPr/>
            </p:nvPicPr>
            <p:blipFill>
              <a:blip r:embed="rId6" cstate="print"/>
              <a:srcRect/>
              <a:stretch>
                <a:fillRect/>
              </a:stretch>
            </p:blipFill>
            <p:spPr bwMode="auto">
              <a:xfrm>
                <a:off x="2554233" y="4566255"/>
                <a:ext cx="644978" cy="261401"/>
              </a:xfrm>
              <a:prstGeom prst="rect">
                <a:avLst/>
              </a:prstGeom>
              <a:noFill/>
            </p:spPr>
          </p:pic>
        </p:grpSp>
        <p:grpSp>
          <p:nvGrpSpPr>
            <p:cNvPr id="60" name="Group 59"/>
            <p:cNvGrpSpPr/>
            <p:nvPr/>
          </p:nvGrpSpPr>
          <p:grpSpPr>
            <a:xfrm>
              <a:off x="1286160" y="4378688"/>
              <a:ext cx="1010802" cy="527416"/>
              <a:chOff x="1286160" y="4449808"/>
              <a:chExt cx="1010802" cy="527416"/>
            </a:xfrm>
          </p:grpSpPr>
          <p:pic>
            <p:nvPicPr>
              <p:cNvPr id="66" name="Picture 65"/>
              <p:cNvPicPr>
                <a:picLocks noChangeAspect="1"/>
              </p:cNvPicPr>
              <p:nvPr/>
            </p:nvPicPr>
            <p:blipFill>
              <a:blip r:embed="rId4" cstate="print"/>
              <a:srcRect b="-4013"/>
              <a:stretch>
                <a:fillRect/>
              </a:stretch>
            </p:blipFill>
            <p:spPr bwMode="auto">
              <a:xfrm>
                <a:off x="1286160" y="4449808"/>
                <a:ext cx="1010802" cy="527416"/>
              </a:xfrm>
              <a:prstGeom prst="rect">
                <a:avLst/>
              </a:prstGeom>
              <a:noFill/>
              <a:ln w="9525">
                <a:noFill/>
                <a:miter lim="800000"/>
                <a:headEnd/>
                <a:tailEnd/>
              </a:ln>
            </p:spPr>
          </p:pic>
          <p:pic>
            <p:nvPicPr>
              <p:cNvPr id="67" name="Picture 66" descr="openstack_logo.jpg"/>
              <p:cNvPicPr>
                <a:picLocks noChangeAspect="1"/>
              </p:cNvPicPr>
              <p:nvPr/>
            </p:nvPicPr>
            <p:blipFill rotWithShape="1">
              <a:blip r:embed="rId7" cstate="print">
                <a:extLst>
                  <a:ext uri="{28A0092B-C50C-407E-A947-70E740481C1C}">
                    <a14:useLocalDpi xmlns:a14="http://schemas.microsoft.com/office/drawing/2010/main" val="0"/>
                  </a:ext>
                </a:extLst>
              </a:blip>
              <a:srcRect l="4286"/>
              <a:stretch/>
            </p:blipFill>
            <p:spPr>
              <a:xfrm>
                <a:off x="1415014" y="4589521"/>
                <a:ext cx="716742" cy="238135"/>
              </a:xfrm>
              <a:prstGeom prst="rect">
                <a:avLst/>
              </a:prstGeom>
            </p:spPr>
          </p:pic>
        </p:grpSp>
        <p:grpSp>
          <p:nvGrpSpPr>
            <p:cNvPr id="62" name="Group 61"/>
            <p:cNvGrpSpPr/>
            <p:nvPr/>
          </p:nvGrpSpPr>
          <p:grpSpPr>
            <a:xfrm>
              <a:off x="3510024" y="4381909"/>
              <a:ext cx="1010802" cy="527416"/>
              <a:chOff x="3510024" y="4453029"/>
              <a:chExt cx="1010802" cy="527416"/>
            </a:xfrm>
          </p:grpSpPr>
          <p:pic>
            <p:nvPicPr>
              <p:cNvPr id="63" name="Picture 62"/>
              <p:cNvPicPr>
                <a:picLocks noChangeAspect="1"/>
              </p:cNvPicPr>
              <p:nvPr/>
            </p:nvPicPr>
            <p:blipFill>
              <a:blip r:embed="rId4" cstate="print"/>
              <a:srcRect b="-4013"/>
              <a:stretch>
                <a:fillRect/>
              </a:stretch>
            </p:blipFill>
            <p:spPr bwMode="auto">
              <a:xfrm>
                <a:off x="3510024" y="4453029"/>
                <a:ext cx="1010802" cy="527416"/>
              </a:xfrm>
              <a:prstGeom prst="rect">
                <a:avLst/>
              </a:prstGeom>
              <a:noFill/>
              <a:ln w="9525">
                <a:noFill/>
                <a:miter lim="800000"/>
                <a:headEnd/>
                <a:tailEnd/>
              </a:ln>
            </p:spPr>
          </p:pic>
          <p:pic>
            <p:nvPicPr>
              <p:cNvPr id="64" name="Picture 63"/>
              <p:cNvPicPr>
                <a:picLocks noChangeAspect="1"/>
              </p:cNvPicPr>
              <p:nvPr/>
            </p:nvPicPr>
            <p:blipFill>
              <a:blip r:embed="rId8"/>
              <a:stretch>
                <a:fillRect/>
              </a:stretch>
            </p:blipFill>
            <p:spPr>
              <a:xfrm>
                <a:off x="3650837" y="4531964"/>
                <a:ext cx="327845" cy="327845"/>
              </a:xfrm>
              <a:prstGeom prst="rect">
                <a:avLst/>
              </a:prstGeom>
            </p:spPr>
          </p:pic>
          <p:sp>
            <p:nvSpPr>
              <p:cNvPr id="65" name="TextBox 64"/>
              <p:cNvSpPr txBox="1"/>
              <p:nvPr/>
            </p:nvSpPr>
            <p:spPr>
              <a:xfrm>
                <a:off x="3926438" y="4558266"/>
                <a:ext cx="594388"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grpSp>
        <p:nvGrpSpPr>
          <p:cNvPr id="6" name="Group 5"/>
          <p:cNvGrpSpPr/>
          <p:nvPr/>
        </p:nvGrpSpPr>
        <p:grpSpPr>
          <a:xfrm>
            <a:off x="804620" y="1390230"/>
            <a:ext cx="8350937" cy="1063551"/>
            <a:chOff x="793063" y="1177429"/>
            <a:chExt cx="8350937" cy="1063551"/>
          </a:xfrm>
        </p:grpSpPr>
        <p:grpSp>
          <p:nvGrpSpPr>
            <p:cNvPr id="4" name="Group 3"/>
            <p:cNvGrpSpPr/>
            <p:nvPr/>
          </p:nvGrpSpPr>
          <p:grpSpPr>
            <a:xfrm>
              <a:off x="793063" y="1230504"/>
              <a:ext cx="8350937" cy="1010476"/>
              <a:chOff x="793063" y="1162121"/>
              <a:chExt cx="8350937" cy="1010476"/>
            </a:xfrm>
          </p:grpSpPr>
          <p:sp>
            <p:nvSpPr>
              <p:cNvPr id="15" name="TextBox 14"/>
              <p:cNvSpPr txBox="1"/>
              <p:nvPr/>
            </p:nvSpPr>
            <p:spPr>
              <a:xfrm>
                <a:off x="793063" y="1752836"/>
                <a:ext cx="971640"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App </a:t>
                </a:r>
                <a:r>
                  <a:rPr lang="en-US" sz="1600" kern="0" dirty="0" err="1" smtClean="0">
                    <a:solidFill>
                      <a:srgbClr val="FFFFFF"/>
                    </a:solidFill>
                    <a:latin typeface="Arial"/>
                    <a:ea typeface="Arial"/>
                    <a:cs typeface="Arial"/>
                    <a:sym typeface="Arial"/>
                    <a:rtl val="0"/>
                  </a:rPr>
                  <a:t>Dev</a:t>
                </a:r>
                <a:endParaRPr lang="en-US" sz="1600" kern="0" dirty="0">
                  <a:solidFill>
                    <a:srgbClr val="FFFFFF"/>
                  </a:solidFill>
                  <a:latin typeface="Arial"/>
                  <a:ea typeface="Arial"/>
                  <a:cs typeface="Arial"/>
                  <a:sym typeface="Arial"/>
                  <a:rtl val="0"/>
                </a:endParaRPr>
              </a:p>
            </p:txBody>
          </p:sp>
          <p:pic>
            <p:nvPicPr>
              <p:cNvPr id="18" name="Picture 17"/>
              <p:cNvPicPr>
                <a:picLocks noChangeAspect="1"/>
              </p:cNvPicPr>
              <p:nvPr/>
            </p:nvPicPr>
            <p:blipFill>
              <a:blip r:embed="rId9"/>
              <a:stretch>
                <a:fillRect/>
              </a:stretch>
            </p:blipFill>
            <p:spPr>
              <a:xfrm>
                <a:off x="1177946" y="1205483"/>
                <a:ext cx="206707" cy="553442"/>
              </a:xfrm>
              <a:prstGeom prst="rect">
                <a:avLst/>
              </a:prstGeom>
            </p:spPr>
          </p:pic>
          <p:sp>
            <p:nvSpPr>
              <p:cNvPr id="24" name="TextBox 23"/>
              <p:cNvSpPr txBox="1"/>
              <p:nvPr/>
            </p:nvSpPr>
            <p:spPr>
              <a:xfrm>
                <a:off x="6084173" y="1649377"/>
                <a:ext cx="3059827" cy="523220"/>
              </a:xfrm>
              <a:prstGeom prst="rect">
                <a:avLst/>
              </a:prstGeom>
              <a:noFill/>
            </p:spPr>
            <p:txBody>
              <a:bodyPr wrap="square" rtlCol="0">
                <a:spAutoFit/>
              </a:bodyPr>
              <a:lstStyle/>
              <a:p>
                <a:pPr defTabSz="914400"/>
                <a:r>
                  <a:rPr lang="en-US" sz="1400" kern="0" dirty="0" smtClean="0">
                    <a:solidFill>
                      <a:srgbClr val="FFFFFF"/>
                    </a:solidFill>
                    <a:latin typeface="Arial"/>
                    <a:ea typeface="Arial"/>
                    <a:cs typeface="Arial"/>
                    <a:sym typeface="Arial"/>
                    <a:rtl val="0"/>
                  </a:rPr>
                  <a:t>Netflix OSS, Spring, .NET, Ruby </a:t>
                </a:r>
              </a:p>
              <a:p>
                <a:pPr defTabSz="914400"/>
                <a:r>
                  <a:rPr lang="en-US" sz="1400" kern="0" dirty="0" smtClean="0">
                    <a:solidFill>
                      <a:srgbClr val="FFFFFF"/>
                    </a:solidFill>
                    <a:latin typeface="Arial"/>
                    <a:ea typeface="Arial"/>
                    <a:cs typeface="Arial"/>
                    <a:sym typeface="Arial"/>
                    <a:rtl val="0"/>
                  </a:rPr>
                  <a:t>Python, and more...</a:t>
                </a:r>
                <a:endParaRPr lang="en-US" sz="1400" kern="0" dirty="0">
                  <a:solidFill>
                    <a:srgbClr val="FFFFFF"/>
                  </a:solidFill>
                  <a:latin typeface="Arial"/>
                  <a:ea typeface="Arial"/>
                  <a:cs typeface="Arial"/>
                  <a:sym typeface="Arial"/>
                  <a:rtl val="0"/>
                </a:endParaRPr>
              </a:p>
            </p:txBody>
          </p:sp>
          <p:pic>
            <p:nvPicPr>
              <p:cNvPr id="30" name="Picture 29"/>
              <p:cNvPicPr>
                <a:picLocks noChangeAspect="1"/>
              </p:cNvPicPr>
              <p:nvPr/>
            </p:nvPicPr>
            <p:blipFill>
              <a:blip r:embed="rId10"/>
              <a:stretch>
                <a:fillRect/>
              </a:stretch>
            </p:blipFill>
            <p:spPr>
              <a:xfrm>
                <a:off x="6595413" y="1162121"/>
                <a:ext cx="487256" cy="487256"/>
              </a:xfrm>
              <a:prstGeom prst="rect">
                <a:avLst/>
              </a:prstGeom>
            </p:spPr>
          </p:pic>
          <p:sp>
            <p:nvSpPr>
              <p:cNvPr id="39" name="Rectangle 38"/>
              <p:cNvSpPr/>
              <p:nvPr/>
            </p:nvSpPr>
            <p:spPr>
              <a:xfrm>
                <a:off x="2549211" y="1197972"/>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Application Framework</a:t>
                </a:r>
                <a:endParaRPr lang="en-US" sz="1600" kern="0" dirty="0">
                  <a:solidFill>
                    <a:srgbClr val="FFFFFF"/>
                  </a:solidFill>
                  <a:latin typeface="Arial"/>
                  <a:sym typeface="Arial"/>
                  <a:rtl val="0"/>
                </a:endParaRPr>
              </a:p>
            </p:txBody>
          </p:sp>
        </p:grpSp>
        <p:pic>
          <p:nvPicPr>
            <p:cNvPr id="73" name="Picture 72"/>
            <p:cNvPicPr>
              <a:picLocks noChangeAspect="1"/>
            </p:cNvPicPr>
            <p:nvPr/>
          </p:nvPicPr>
          <p:blipFill>
            <a:blip r:embed="rId8"/>
            <a:stretch>
              <a:fillRect/>
            </a:stretch>
          </p:blipFill>
          <p:spPr>
            <a:xfrm>
              <a:off x="7082669" y="1258227"/>
              <a:ext cx="653793" cy="538614"/>
            </a:xfrm>
            <a:prstGeom prst="rect">
              <a:avLst/>
            </a:prstGeom>
          </p:spPr>
        </p:pic>
        <p:pic>
          <p:nvPicPr>
            <p:cNvPr id="74" name="Picture 2" descr="http://photos4.meetupstatic.com/photos/event/7/8/f/c/global_249990972.jpe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965387" y="1177429"/>
              <a:ext cx="583693" cy="583693"/>
            </a:xfrm>
            <a:prstGeom prst="roundRect">
              <a:avLst>
                <a:gd name="adj" fmla="val 22615"/>
              </a:avLst>
            </a:prstGeom>
            <a:solidFill>
              <a:srgbClr val="FFFFFF">
                <a:shade val="85000"/>
              </a:srgbClr>
            </a:solidFill>
            <a:ln>
              <a:noFill/>
            </a:ln>
            <a:effectLst/>
            <a:extLst/>
          </p:spPr>
        </p:pic>
        <p:pic>
          <p:nvPicPr>
            <p:cNvPr id="55" name="Picture 54"/>
            <p:cNvPicPr>
              <a:picLocks noChangeAspect="1"/>
            </p:cNvPicPr>
            <p:nvPr/>
          </p:nvPicPr>
          <p:blipFill>
            <a:blip r:embed="rId12"/>
            <a:stretch>
              <a:fillRect/>
            </a:stretch>
          </p:blipFill>
          <p:spPr>
            <a:xfrm>
              <a:off x="8159360" y="1273866"/>
              <a:ext cx="419828" cy="419828"/>
            </a:xfrm>
            <a:prstGeom prst="rect">
              <a:avLst/>
            </a:prstGeom>
          </p:spPr>
        </p:pic>
        <p:pic>
          <p:nvPicPr>
            <p:cNvPr id="75" name="Picture 74"/>
            <p:cNvPicPr>
              <a:picLocks noChangeAspect="1"/>
            </p:cNvPicPr>
            <p:nvPr/>
          </p:nvPicPr>
          <p:blipFill>
            <a:blip r:embed="rId13"/>
            <a:stretch>
              <a:fillRect/>
            </a:stretch>
          </p:blipFill>
          <p:spPr>
            <a:xfrm>
              <a:off x="7656001" y="1258227"/>
              <a:ext cx="443194" cy="443194"/>
            </a:xfrm>
            <a:prstGeom prst="rect">
              <a:avLst/>
            </a:prstGeom>
          </p:spPr>
        </p:pic>
      </p:grpSp>
      <p:grpSp>
        <p:nvGrpSpPr>
          <p:cNvPr id="13" name="Group 12"/>
          <p:cNvGrpSpPr/>
          <p:nvPr/>
        </p:nvGrpSpPr>
        <p:grpSpPr>
          <a:xfrm>
            <a:off x="383354" y="2457648"/>
            <a:ext cx="8598035" cy="901455"/>
            <a:chOff x="371797" y="2244847"/>
            <a:chExt cx="8598035" cy="901455"/>
          </a:xfrm>
        </p:grpSpPr>
        <p:grpSp>
          <p:nvGrpSpPr>
            <p:cNvPr id="44" name="Group 43"/>
            <p:cNvGrpSpPr/>
            <p:nvPr/>
          </p:nvGrpSpPr>
          <p:grpSpPr>
            <a:xfrm>
              <a:off x="371797" y="2244847"/>
              <a:ext cx="8527296" cy="901455"/>
              <a:chOff x="371797" y="2176464"/>
              <a:chExt cx="8527296" cy="901455"/>
            </a:xfrm>
          </p:grpSpPr>
          <p:sp>
            <p:nvSpPr>
              <p:cNvPr id="16" name="TextBox 15"/>
              <p:cNvSpPr txBox="1"/>
              <p:nvPr/>
            </p:nvSpPr>
            <p:spPr>
              <a:xfrm>
                <a:off x="371797" y="2739365"/>
                <a:ext cx="1735671" cy="338554"/>
              </a:xfrm>
              <a:prstGeom prst="rect">
                <a:avLst/>
              </a:prstGeom>
              <a:noFill/>
            </p:spPr>
            <p:txBody>
              <a:bodyPr wrap="none" rtlCol="0">
                <a:spAutoFit/>
              </a:bodyPr>
              <a:lstStyle/>
              <a:p>
                <a:pPr algn="ctr" defTabSz="914400"/>
                <a:r>
                  <a:rPr lang="en-US" sz="1600" kern="0" dirty="0" err="1" smtClean="0">
                    <a:solidFill>
                      <a:srgbClr val="FFFFFF"/>
                    </a:solidFill>
                    <a:latin typeface="Arial"/>
                    <a:ea typeface="Arial"/>
                    <a:cs typeface="Arial"/>
                    <a:sym typeface="Arial"/>
                    <a:rtl val="0"/>
                  </a:rPr>
                  <a:t>PaaS</a:t>
                </a:r>
                <a:r>
                  <a:rPr lang="en-US" sz="1600" kern="0" dirty="0" smtClean="0">
                    <a:solidFill>
                      <a:srgbClr val="FFFFFF"/>
                    </a:solidFill>
                    <a:latin typeface="Arial"/>
                    <a:ea typeface="Arial"/>
                    <a:cs typeface="Arial"/>
                    <a:sym typeface="Arial"/>
                    <a:rtl val="0"/>
                  </a:rPr>
                  <a:t> </a:t>
                </a:r>
                <a:r>
                  <a:rPr lang="en-US" sz="1600" kern="0" dirty="0" err="1" smtClean="0">
                    <a:solidFill>
                      <a:srgbClr val="FFFFFF"/>
                    </a:solidFill>
                    <a:latin typeface="Arial"/>
                    <a:ea typeface="Arial"/>
                    <a:cs typeface="Arial"/>
                    <a:sym typeface="Arial"/>
                    <a:rtl val="0"/>
                  </a:rPr>
                  <a:t>Dev</a:t>
                </a:r>
                <a:r>
                  <a:rPr lang="en-US" sz="1600" kern="0" dirty="0" smtClean="0">
                    <a:solidFill>
                      <a:srgbClr val="FFFFFF"/>
                    </a:solidFill>
                    <a:latin typeface="Arial"/>
                    <a:ea typeface="Arial"/>
                    <a:cs typeface="Arial"/>
                    <a:sym typeface="Arial"/>
                    <a:rtl val="0"/>
                  </a:rPr>
                  <a:t> &amp; Ops</a:t>
                </a:r>
                <a:endParaRPr lang="en-US" sz="1600" kern="0" dirty="0">
                  <a:solidFill>
                    <a:srgbClr val="FFFFFF"/>
                  </a:solidFill>
                  <a:latin typeface="Arial"/>
                  <a:ea typeface="Arial"/>
                  <a:cs typeface="Arial"/>
                  <a:sym typeface="Arial"/>
                  <a:rtl val="0"/>
                </a:endParaRPr>
              </a:p>
            </p:txBody>
          </p:sp>
          <p:pic>
            <p:nvPicPr>
              <p:cNvPr id="19" name="Picture 18"/>
              <p:cNvPicPr>
                <a:picLocks noChangeAspect="1"/>
              </p:cNvPicPr>
              <p:nvPr/>
            </p:nvPicPr>
            <p:blipFill>
              <a:blip r:embed="rId9"/>
              <a:stretch>
                <a:fillRect/>
              </a:stretch>
            </p:blipFill>
            <p:spPr>
              <a:xfrm>
                <a:off x="795045" y="2185923"/>
                <a:ext cx="206707" cy="553442"/>
              </a:xfrm>
              <a:prstGeom prst="rect">
                <a:avLst/>
              </a:prstGeom>
            </p:spPr>
          </p:pic>
          <p:pic>
            <p:nvPicPr>
              <p:cNvPr id="20" name="Picture 19"/>
              <p:cNvPicPr>
                <a:picLocks noChangeAspect="1"/>
              </p:cNvPicPr>
              <p:nvPr/>
            </p:nvPicPr>
            <p:blipFill>
              <a:blip r:embed="rId3"/>
              <a:stretch>
                <a:fillRect/>
              </a:stretch>
            </p:blipFill>
            <p:spPr>
              <a:xfrm>
                <a:off x="1615162" y="2188990"/>
                <a:ext cx="203087" cy="543749"/>
              </a:xfrm>
              <a:prstGeom prst="rect">
                <a:avLst/>
              </a:prstGeom>
            </p:spPr>
          </p:pic>
          <p:sp>
            <p:nvSpPr>
              <p:cNvPr id="25" name="TextBox 24"/>
              <p:cNvSpPr txBox="1"/>
              <p:nvPr/>
            </p:nvSpPr>
            <p:spPr>
              <a:xfrm>
                <a:off x="6538316" y="2333713"/>
                <a:ext cx="2360777" cy="584776"/>
              </a:xfrm>
              <a:prstGeom prst="rect">
                <a:avLst/>
              </a:prstGeom>
              <a:noFill/>
            </p:spPr>
            <p:txBody>
              <a:bodyPr wrap="square" rtlCol="0">
                <a:spAutoFit/>
              </a:bodyPr>
              <a:lstStyle/>
              <a:p>
                <a:pPr defTabSz="914400"/>
                <a:r>
                  <a:rPr lang="en-US" sz="1600" kern="0" dirty="0" smtClean="0">
                    <a:solidFill>
                      <a:srgbClr val="FFFFFF"/>
                    </a:solidFill>
                    <a:latin typeface="Arial"/>
                    <a:ea typeface="Arial"/>
                    <a:cs typeface="Arial"/>
                    <a:sym typeface="Arial"/>
                    <a:rtl val="0"/>
                  </a:rPr>
                  <a:t>Pivotal</a:t>
                </a:r>
              </a:p>
              <a:p>
                <a:pPr defTabSz="914400"/>
                <a:r>
                  <a:rPr lang="en-US" sz="1600" kern="0" dirty="0" smtClean="0">
                    <a:solidFill>
                      <a:srgbClr val="FFFFFF"/>
                    </a:solidFill>
                    <a:latin typeface="Arial"/>
                    <a:ea typeface="Arial"/>
                    <a:cs typeface="Arial"/>
                    <a:sym typeface="Arial"/>
                    <a:rtl val="0"/>
                  </a:rPr>
                  <a:t>Cloud Foundry</a:t>
                </a:r>
                <a:endParaRPr lang="en-US" sz="1600" kern="0" dirty="0">
                  <a:solidFill>
                    <a:srgbClr val="FFFFFF"/>
                  </a:solidFill>
                  <a:latin typeface="Arial"/>
                  <a:ea typeface="Arial"/>
                  <a:cs typeface="Arial"/>
                  <a:sym typeface="Arial"/>
                  <a:rtl val="0"/>
                </a:endParaRPr>
              </a:p>
            </p:txBody>
          </p:sp>
          <p:sp>
            <p:nvSpPr>
              <p:cNvPr id="40" name="Rectangle 39"/>
              <p:cNvSpPr/>
              <p:nvPr/>
            </p:nvSpPr>
            <p:spPr>
              <a:xfrm>
                <a:off x="2549211" y="2176464"/>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Elastic Container Runtime</a:t>
                </a:r>
                <a:endParaRPr lang="en-US" sz="1600" kern="0" dirty="0">
                  <a:solidFill>
                    <a:srgbClr val="FFFFFF"/>
                  </a:solidFill>
                  <a:latin typeface="Arial"/>
                  <a:sym typeface="Arial"/>
                  <a:rtl val="0"/>
                </a:endParaRPr>
              </a:p>
            </p:txBody>
          </p:sp>
        </p:grpSp>
        <p:pic>
          <p:nvPicPr>
            <p:cNvPr id="61" name="Picture 60"/>
            <p:cNvPicPr>
              <a:picLocks noChangeAspect="1"/>
            </p:cNvPicPr>
            <p:nvPr/>
          </p:nvPicPr>
          <p:blipFill rotWithShape="1">
            <a:blip r:embed="rId14"/>
            <a:srcRect l="15906" t="39337" r="64588" b="41817"/>
            <a:stretch/>
          </p:blipFill>
          <p:spPr>
            <a:xfrm>
              <a:off x="5940792" y="2451003"/>
              <a:ext cx="608288" cy="454125"/>
            </a:xfrm>
            <a:prstGeom prst="rect">
              <a:avLst/>
            </a:prstGeom>
          </p:spPr>
        </p:pic>
        <p:pic>
          <p:nvPicPr>
            <p:cNvPr id="76" name="Picture 75"/>
            <p:cNvPicPr>
              <a:picLocks noChangeAspect="1"/>
            </p:cNvPicPr>
            <p:nvPr/>
          </p:nvPicPr>
          <p:blipFill rotWithShape="1">
            <a:blip r:embed="rId15"/>
            <a:srcRect b="31914"/>
            <a:stretch/>
          </p:blipFill>
          <p:spPr>
            <a:xfrm>
              <a:off x="7920067" y="2498117"/>
              <a:ext cx="1049765" cy="487256"/>
            </a:xfrm>
            <a:prstGeom prst="rect">
              <a:avLst/>
            </a:prstGeom>
            <a:effectLst>
              <a:outerShdw blurRad="50800" dist="38100" dir="2700000" sx="97000" sy="97000" algn="tl" rotWithShape="0">
                <a:srgbClr val="000000">
                  <a:alpha val="71000"/>
                </a:srgbClr>
              </a:outerShdw>
            </a:effectLst>
          </p:spPr>
        </p:pic>
      </p:grpSp>
      <p:sp>
        <p:nvSpPr>
          <p:cNvPr id="72" name="Slide Number Placeholder 1"/>
          <p:cNvSpPr>
            <a:spLocks noGrp="1"/>
          </p:cNvSpPr>
          <p:nvPr>
            <p:ph type="sldNum" sz="quarter" idx="12"/>
          </p:nvPr>
        </p:nvSpPr>
        <p:spPr>
          <a:xfrm>
            <a:off x="48247" y="4861463"/>
            <a:ext cx="373338" cy="273844"/>
          </a:xfrm>
        </p:spPr>
        <p:txBody>
          <a:bodyPr/>
          <a:lstStyle/>
          <a:p>
            <a:fld id="{ADA07C09-8A41-3B46-A636-3955072BBB4F}" type="slidenum">
              <a:rPr lang="en-US" smtClean="0"/>
              <a:t>15</a:t>
            </a:fld>
            <a:endParaRPr lang="en-US" dirty="0"/>
          </a:p>
        </p:txBody>
      </p:sp>
    </p:spTree>
    <p:extLst>
      <p:ext uri="{BB962C8B-B14F-4D97-AF65-F5344CB8AC3E}">
        <p14:creationId xmlns:p14="http://schemas.microsoft.com/office/powerpoint/2010/main" val="3180677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p:tgtEl>
                                          <p:spTgt spid="13"/>
                                        </p:tgtEl>
                                        <p:attrNameLst>
                                          <p:attrName>ppt_x</p:attrName>
                                        </p:attrNameLst>
                                      </p:cBhvr>
                                      <p:tavLst>
                                        <p:tav tm="0">
                                          <p:val>
                                            <p:strVal val="#ppt_x-#ppt_w*1.125000"/>
                                          </p:val>
                                        </p:tav>
                                        <p:tav tm="100000">
                                          <p:val>
                                            <p:strVal val="#ppt_x"/>
                                          </p:val>
                                        </p:tav>
                                      </p:tavLst>
                                    </p:anim>
                                    <p:animEffect transition="in" filter="wipe(right)">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500" fill="hold"/>
                                        <p:tgtEl>
                                          <p:spTgt spid="43"/>
                                        </p:tgtEl>
                                        <p:attrNameLst>
                                          <p:attrName>ppt_x</p:attrName>
                                        </p:attrNameLst>
                                      </p:cBhvr>
                                      <p:tavLst>
                                        <p:tav tm="0">
                                          <p:val>
                                            <p:strVal val="0-#ppt_w/2"/>
                                          </p:val>
                                        </p:tav>
                                        <p:tav tm="100000">
                                          <p:val>
                                            <p:strVal val="#ppt_x"/>
                                          </p:val>
                                        </p:tav>
                                      </p:tavLst>
                                    </p:anim>
                                    <p:anim calcmode="lin" valueType="num">
                                      <p:cBhvr additive="base">
                                        <p:cTn id="20" dur="500" fill="hold"/>
                                        <p:tgtEl>
                                          <p:spTgt spid="43"/>
                                        </p:tgtEl>
                                        <p:attrNameLst>
                                          <p:attrName>ppt_y</p:attrName>
                                        </p:attrNameLst>
                                      </p:cBhvr>
                                      <p:tavLst>
                                        <p:tav tm="0">
                                          <p:val>
                                            <p:strVal val="#ppt_y"/>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anim calcmode="lin" valueType="num">
                                      <p:cBhvr additive="base">
                                        <p:cTn id="23" dur="500" fill="hold"/>
                                        <p:tgtEl>
                                          <p:spTgt spid="57"/>
                                        </p:tgtEl>
                                        <p:attrNameLst>
                                          <p:attrName>ppt_x</p:attrName>
                                        </p:attrNameLst>
                                      </p:cBhvr>
                                      <p:tavLst>
                                        <p:tav tm="0">
                                          <p:val>
                                            <p:strVal val="#ppt_x"/>
                                          </p:val>
                                        </p:tav>
                                        <p:tav tm="100000">
                                          <p:val>
                                            <p:strVal val="#ppt_x"/>
                                          </p:val>
                                        </p:tav>
                                      </p:tavLst>
                                    </p:anim>
                                    <p:anim calcmode="lin" valueType="num">
                                      <p:cBhvr additive="base">
                                        <p:cTn id="24"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dissolve">
                                      <p:cBhvr>
                                        <p:cTn id="29" dur="500"/>
                                        <p:tgtEl>
                                          <p:spTgt spid="52"/>
                                        </p:tgtEl>
                                      </p:cBhvr>
                                    </p:animEffect>
                                  </p:childTnLst>
                                </p:cTn>
                              </p:par>
                            </p:childTnLst>
                          </p:cTn>
                        </p:par>
                        <p:par>
                          <p:cTn id="30" fill="hold">
                            <p:stCondLst>
                              <p:cond delay="500"/>
                            </p:stCondLst>
                            <p:childTnLst>
                              <p:par>
                                <p:cTn id="31" presetID="9" presetClass="entr" presetSubtype="0" fill="hold" nodeType="after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dissolve">
                                      <p:cBhvr>
                                        <p:cTn id="33" dur="500"/>
                                        <p:tgtEl>
                                          <p:spTgt spid="53"/>
                                        </p:tgtEl>
                                      </p:cBhvr>
                                    </p:animEffect>
                                  </p:childTnLst>
                                </p:cTn>
                              </p:par>
                            </p:childTnLst>
                          </p:cTn>
                        </p:par>
                        <p:par>
                          <p:cTn id="34" fill="hold">
                            <p:stCondLst>
                              <p:cond delay="1000"/>
                            </p:stCondLst>
                            <p:childTnLst>
                              <p:par>
                                <p:cTn id="35" presetID="9" presetClass="entr" presetSubtype="0" fill="hold" nodeType="after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dissolve">
                                      <p:cBhvr>
                                        <p:cTn id="3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t>16</a:t>
            </a:fld>
            <a:endParaRPr lang="en-US"/>
          </a:p>
        </p:txBody>
      </p:sp>
      <p:sp>
        <p:nvSpPr>
          <p:cNvPr id="15" name="TextBox 14"/>
          <p:cNvSpPr txBox="1"/>
          <p:nvPr/>
        </p:nvSpPr>
        <p:spPr>
          <a:xfrm>
            <a:off x="6535815" y="989098"/>
            <a:ext cx="1530487" cy="338554"/>
          </a:xfrm>
          <a:prstGeom prst="rect">
            <a:avLst/>
          </a:prstGeom>
          <a:noFill/>
        </p:spPr>
        <p:txBody>
          <a:bodyPr wrap="none" rtlCol="0">
            <a:spAutoFit/>
          </a:bodyPr>
          <a:lstStyle/>
          <a:p>
            <a:pPr defTabSz="914400"/>
            <a:r>
              <a:rPr lang="en-US" sz="1600" kern="0" dirty="0" smtClean="0">
                <a:solidFill>
                  <a:srgbClr val="FFFFFF"/>
                </a:solidFill>
                <a:latin typeface="Arial"/>
                <a:ea typeface="Arial"/>
                <a:cs typeface="Arial"/>
                <a:sym typeface="Arial"/>
                <a:rtl val="0"/>
              </a:rPr>
              <a:t>Cloud Foundry</a:t>
            </a:r>
            <a:endParaRPr lang="en-US" sz="1600" kern="0" dirty="0">
              <a:solidFill>
                <a:srgbClr val="FFFFFF"/>
              </a:solidFill>
              <a:latin typeface="Arial"/>
              <a:ea typeface="Arial"/>
              <a:cs typeface="Arial"/>
              <a:sym typeface="Arial"/>
              <a:rtl val="0"/>
            </a:endParaRPr>
          </a:p>
        </p:txBody>
      </p:sp>
      <p:sp>
        <p:nvSpPr>
          <p:cNvPr id="23" name="TextBox 22"/>
          <p:cNvSpPr txBox="1"/>
          <p:nvPr/>
        </p:nvSpPr>
        <p:spPr>
          <a:xfrm>
            <a:off x="1269657" y="1069140"/>
            <a:ext cx="54954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Dev</a:t>
            </a:r>
            <a:endParaRPr lang="en-US" sz="1600" kern="0" dirty="0">
              <a:solidFill>
                <a:srgbClr val="FFFFFF"/>
              </a:solidFill>
              <a:latin typeface="Arial"/>
              <a:ea typeface="Arial"/>
              <a:cs typeface="Arial"/>
              <a:sym typeface="Arial"/>
              <a:rtl val="0"/>
            </a:endParaRPr>
          </a:p>
        </p:txBody>
      </p:sp>
      <p:sp>
        <p:nvSpPr>
          <p:cNvPr id="24" name="TextBox 23"/>
          <p:cNvSpPr txBox="1"/>
          <p:nvPr/>
        </p:nvSpPr>
        <p:spPr>
          <a:xfrm>
            <a:off x="1871176" y="1078599"/>
            <a:ext cx="80031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IT Ops</a:t>
            </a:r>
            <a:endParaRPr lang="en-US" sz="1600" kern="0" dirty="0">
              <a:solidFill>
                <a:srgbClr val="FFFFFF"/>
              </a:solidFill>
              <a:latin typeface="Arial"/>
              <a:ea typeface="Arial"/>
              <a:cs typeface="Arial"/>
              <a:sym typeface="Arial"/>
              <a:rtl val="0"/>
            </a:endParaRPr>
          </a:p>
        </p:txBody>
      </p:sp>
      <p:pic>
        <p:nvPicPr>
          <p:cNvPr id="27" name="Picture 26"/>
          <p:cNvPicPr>
            <a:picLocks noChangeAspect="1"/>
          </p:cNvPicPr>
          <p:nvPr/>
        </p:nvPicPr>
        <p:blipFill>
          <a:blip r:embed="rId3"/>
          <a:stretch>
            <a:fillRect/>
          </a:stretch>
        </p:blipFill>
        <p:spPr>
          <a:xfrm>
            <a:off x="1443496" y="515698"/>
            <a:ext cx="206707" cy="553442"/>
          </a:xfrm>
          <a:prstGeom prst="rect">
            <a:avLst/>
          </a:prstGeom>
        </p:spPr>
      </p:pic>
      <p:pic>
        <p:nvPicPr>
          <p:cNvPr id="28" name="Picture 27"/>
          <p:cNvPicPr>
            <a:picLocks noChangeAspect="1"/>
          </p:cNvPicPr>
          <p:nvPr/>
        </p:nvPicPr>
        <p:blipFill>
          <a:blip r:embed="rId4"/>
          <a:stretch>
            <a:fillRect/>
          </a:stretch>
        </p:blipFill>
        <p:spPr>
          <a:xfrm>
            <a:off x="2162226" y="528224"/>
            <a:ext cx="203087" cy="543749"/>
          </a:xfrm>
          <a:prstGeom prst="rect">
            <a:avLst/>
          </a:prstGeom>
        </p:spPr>
      </p:pic>
      <p:pic>
        <p:nvPicPr>
          <p:cNvPr id="31" name="Picture 30"/>
          <p:cNvPicPr>
            <a:picLocks noChangeAspect="1"/>
          </p:cNvPicPr>
          <p:nvPr/>
        </p:nvPicPr>
        <p:blipFill>
          <a:blip r:embed="rId5"/>
          <a:stretch>
            <a:fillRect/>
          </a:stretch>
        </p:blipFill>
        <p:spPr>
          <a:xfrm>
            <a:off x="6964473" y="325749"/>
            <a:ext cx="752850" cy="752850"/>
          </a:xfrm>
          <a:prstGeom prst="rect">
            <a:avLst/>
          </a:prstGeom>
        </p:spPr>
      </p:pic>
      <p:sp>
        <p:nvSpPr>
          <p:cNvPr id="46" name="Rectangle 45"/>
          <p:cNvSpPr/>
          <p:nvPr/>
        </p:nvSpPr>
        <p:spPr>
          <a:xfrm>
            <a:off x="3096275" y="515698"/>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Runtime Platform</a:t>
            </a:r>
            <a:endParaRPr lang="en-US" sz="1400" kern="0" dirty="0">
              <a:solidFill>
                <a:srgbClr val="FFFFFF"/>
              </a:solidFill>
              <a:latin typeface="Arial"/>
              <a:sym typeface="Arial"/>
              <a:rtl val="0"/>
            </a:endParaRPr>
          </a:p>
        </p:txBody>
      </p:sp>
      <p:sp>
        <p:nvSpPr>
          <p:cNvPr id="48" name="Rounded Rectangle 47"/>
          <p:cNvSpPr/>
          <p:nvPr/>
        </p:nvSpPr>
        <p:spPr>
          <a:xfrm>
            <a:off x="401720" y="308957"/>
            <a:ext cx="8429651" cy="1108195"/>
          </a:xfrm>
          <a:prstGeom prst="roundRect">
            <a:avLst/>
          </a:prstGeom>
          <a:noFill/>
          <a:ln w="19050" cmpd="sng">
            <a:solidFill>
              <a:srgbClr val="FFFF00"/>
            </a:solidFill>
            <a:prstDash val="sysDash"/>
          </a:ln>
          <a:effectLst>
            <a:glow rad="635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
          <p:cNvGrpSpPr/>
          <p:nvPr/>
        </p:nvGrpSpPr>
        <p:grpSpPr>
          <a:xfrm>
            <a:off x="194597" y="1623114"/>
            <a:ext cx="8751386" cy="3238349"/>
            <a:chOff x="1385652" y="1909981"/>
            <a:chExt cx="6874428" cy="2415959"/>
          </a:xfrm>
        </p:grpSpPr>
        <p:sp>
          <p:nvSpPr>
            <p:cNvPr id="69" name="Shape 3798"/>
            <p:cNvSpPr/>
            <p:nvPr/>
          </p:nvSpPr>
          <p:spPr>
            <a:xfrm>
              <a:off x="3915816" y="3296115"/>
              <a:ext cx="1029825" cy="1029825"/>
            </a:xfrm>
            <a:prstGeom prst="ellipse">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chemeClr val="dk1"/>
                </a:solidFill>
              </a:endParaRPr>
            </a:p>
          </p:txBody>
        </p:sp>
        <p:sp>
          <p:nvSpPr>
            <p:cNvPr id="17" name="Shape 3787"/>
            <p:cNvSpPr/>
            <p:nvPr/>
          </p:nvSpPr>
          <p:spPr>
            <a:xfrm>
              <a:off x="6071878" y="3535893"/>
              <a:ext cx="2188202"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18" name="Shape 3789"/>
            <p:cNvSpPr/>
            <p:nvPr/>
          </p:nvSpPr>
          <p:spPr>
            <a:xfrm>
              <a:off x="5852514" y="2672426"/>
              <a:ext cx="1016099"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pic>
          <p:nvPicPr>
            <p:cNvPr id="19" name="Shape 3790"/>
            <p:cNvPicPr preferRelativeResize="0"/>
            <p:nvPr/>
          </p:nvPicPr>
          <p:blipFill rotWithShape="1">
            <a:blip r:embed="rId6">
              <a:alphaModFix/>
            </a:blip>
            <a:srcRect/>
            <a:stretch/>
          </p:blipFill>
          <p:spPr>
            <a:xfrm>
              <a:off x="6363546" y="2720797"/>
              <a:ext cx="465525" cy="465525"/>
            </a:xfrm>
            <a:prstGeom prst="rect">
              <a:avLst/>
            </a:prstGeom>
            <a:noFill/>
            <a:ln>
              <a:noFill/>
            </a:ln>
          </p:spPr>
        </p:pic>
        <p:sp>
          <p:nvSpPr>
            <p:cNvPr id="20" name="Shape 3791"/>
            <p:cNvSpPr/>
            <p:nvPr/>
          </p:nvSpPr>
          <p:spPr>
            <a:xfrm>
              <a:off x="5205969" y="2060520"/>
              <a:ext cx="1406727"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2" name="Shape 3793"/>
            <p:cNvSpPr/>
            <p:nvPr/>
          </p:nvSpPr>
          <p:spPr>
            <a:xfrm rot="10800000">
              <a:off x="4087466" y="1909981"/>
              <a:ext cx="704699" cy="961425"/>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5" name="Shape 3794"/>
            <p:cNvSpPr/>
            <p:nvPr/>
          </p:nvSpPr>
          <p:spPr>
            <a:xfrm>
              <a:off x="2296395" y="2060520"/>
              <a:ext cx="1378586"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6" name="Shape 3795"/>
            <p:cNvSpPr/>
            <p:nvPr/>
          </p:nvSpPr>
          <p:spPr>
            <a:xfrm>
              <a:off x="1801247" y="3535893"/>
              <a:ext cx="1016099"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9" name="Shape 3796"/>
            <p:cNvSpPr/>
            <p:nvPr/>
          </p:nvSpPr>
          <p:spPr>
            <a:xfrm>
              <a:off x="1385652" y="2744143"/>
              <a:ext cx="1581785"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30" name="Shape 3799"/>
            <p:cNvSpPr txBox="1"/>
            <p:nvPr/>
          </p:nvSpPr>
          <p:spPr>
            <a:xfrm>
              <a:off x="3948557" y="3466005"/>
              <a:ext cx="929861" cy="728325"/>
            </a:xfrm>
            <a:prstGeom prst="rect">
              <a:avLst/>
            </a:prstGeom>
            <a:noFill/>
            <a:ln>
              <a:noFill/>
            </a:ln>
          </p:spPr>
          <p:txBody>
            <a:bodyPr lIns="7144" tIns="7144" rIns="7144" bIns="7144" anchor="ctr" anchorCtr="0">
              <a:noAutofit/>
            </a:bodyPr>
            <a:lstStyle/>
            <a:p>
              <a:pPr algn="ctr">
                <a:lnSpc>
                  <a:spcPct val="90000"/>
                </a:lnSpc>
                <a:spcAft>
                  <a:spcPts val="394"/>
                </a:spcAft>
                <a:buClr>
                  <a:schemeClr val="lt2"/>
                </a:buClr>
                <a:buSzPct val="25000"/>
              </a:pPr>
              <a:r>
                <a:rPr lang="en-US" sz="1600" b="1" dirty="0">
                  <a:solidFill>
                    <a:srgbClr val="5A5A5A"/>
                  </a:solidFill>
                </a:rPr>
                <a:t>APPLICATION</a:t>
              </a:r>
            </a:p>
          </p:txBody>
        </p:sp>
        <p:sp>
          <p:nvSpPr>
            <p:cNvPr id="32" name="Shape 3800"/>
            <p:cNvSpPr/>
            <p:nvPr/>
          </p:nvSpPr>
          <p:spPr>
            <a:xfrm rot="10800000">
              <a:off x="2721731" y="3671838"/>
              <a:ext cx="1135349" cy="293400"/>
            </a:xfrm>
            <a:prstGeom prst="leftArrow">
              <a:avLst>
                <a:gd name="adj1" fmla="val 60000"/>
                <a:gd name="adj2" fmla="val 50000"/>
              </a:avLst>
            </a:prstGeom>
            <a:solidFill>
              <a:srgbClr val="2D8B83"/>
            </a:solidFill>
            <a:ln>
              <a:noFill/>
            </a:ln>
          </p:spPr>
          <p:txBody>
            <a:bodyPr lIns="68569" tIns="68569" rIns="68569" bIns="68569" anchor="ctr" anchorCtr="0">
              <a:noAutofit/>
            </a:bodyPr>
            <a:lstStyle/>
            <a:p>
              <a:pPr>
                <a:buClr>
                  <a:srgbClr val="000000"/>
                </a:buClr>
              </a:pPr>
              <a:endParaRPr sz="1050"/>
            </a:p>
          </p:txBody>
        </p:sp>
        <p:sp>
          <p:nvSpPr>
            <p:cNvPr id="35" name="Shape 3803"/>
            <p:cNvSpPr/>
            <p:nvPr/>
          </p:nvSpPr>
          <p:spPr>
            <a:xfrm rot="12599988">
              <a:off x="2875591" y="3097337"/>
              <a:ext cx="1135357" cy="293537"/>
            </a:xfrm>
            <a:prstGeom prst="leftArrow">
              <a:avLst>
                <a:gd name="adj1" fmla="val 60000"/>
                <a:gd name="adj2" fmla="val 50000"/>
              </a:avLst>
            </a:prstGeom>
            <a:solidFill>
              <a:srgbClr val="3A988F"/>
            </a:solidFill>
            <a:ln>
              <a:noFill/>
            </a:ln>
          </p:spPr>
          <p:txBody>
            <a:bodyPr lIns="68569" tIns="68569" rIns="68569" bIns="68569" anchor="ctr" anchorCtr="0">
              <a:noAutofit/>
            </a:bodyPr>
            <a:lstStyle/>
            <a:p>
              <a:pPr>
                <a:buClr>
                  <a:srgbClr val="000000"/>
                </a:buClr>
              </a:pPr>
              <a:endParaRPr sz="1050"/>
            </a:p>
          </p:txBody>
        </p:sp>
        <p:sp>
          <p:nvSpPr>
            <p:cNvPr id="36" name="Shape 3804"/>
            <p:cNvSpPr/>
            <p:nvPr/>
          </p:nvSpPr>
          <p:spPr>
            <a:xfrm>
              <a:off x="2574262" y="2738370"/>
              <a:ext cx="720899" cy="57667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37" name="Shape 3805"/>
            <p:cNvSpPr txBox="1"/>
            <p:nvPr/>
          </p:nvSpPr>
          <p:spPr>
            <a:xfrm>
              <a:off x="2608011" y="2780511"/>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APM </a:t>
              </a:r>
              <a:r>
                <a:rPr lang="en-US" sz="1600" dirty="0" smtClean="0">
                  <a:solidFill>
                    <a:schemeClr val="lt1"/>
                  </a:solidFill>
                </a:rPr>
                <a:t>&amp; Tracing</a:t>
              </a:r>
              <a:endParaRPr lang="en-US" sz="1600" dirty="0">
                <a:solidFill>
                  <a:schemeClr val="lt1"/>
                </a:solidFill>
              </a:endParaRPr>
            </a:p>
          </p:txBody>
        </p:sp>
        <p:sp>
          <p:nvSpPr>
            <p:cNvPr id="38" name="Shape 3806"/>
            <p:cNvSpPr/>
            <p:nvPr/>
          </p:nvSpPr>
          <p:spPr>
            <a:xfrm rot="14400012">
              <a:off x="3296104" y="2676941"/>
              <a:ext cx="1135357" cy="293537"/>
            </a:xfrm>
            <a:prstGeom prst="leftArrow">
              <a:avLst>
                <a:gd name="adj1" fmla="val 60000"/>
                <a:gd name="adj2" fmla="val 50000"/>
              </a:avLst>
            </a:prstGeom>
            <a:solidFill>
              <a:srgbClr val="46A69B"/>
            </a:solidFill>
            <a:ln>
              <a:noFill/>
            </a:ln>
          </p:spPr>
          <p:txBody>
            <a:bodyPr lIns="68569" tIns="68569" rIns="68569" bIns="68569" anchor="ctr" anchorCtr="0">
              <a:noAutofit/>
            </a:bodyPr>
            <a:lstStyle/>
            <a:p>
              <a:pPr>
                <a:buClr>
                  <a:srgbClr val="000000"/>
                </a:buClr>
              </a:pPr>
              <a:endParaRPr sz="1050"/>
            </a:p>
          </p:txBody>
        </p:sp>
        <p:sp>
          <p:nvSpPr>
            <p:cNvPr id="39" name="Shape 3807"/>
            <p:cNvSpPr/>
            <p:nvPr/>
          </p:nvSpPr>
          <p:spPr>
            <a:xfrm>
              <a:off x="2817346" y="2043628"/>
              <a:ext cx="1122972" cy="5766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40" name="Shape 3808"/>
            <p:cNvSpPr txBox="1"/>
            <p:nvPr/>
          </p:nvSpPr>
          <p:spPr>
            <a:xfrm>
              <a:off x="2840789" y="2064155"/>
              <a:ext cx="1075027"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Centralized Log Management</a:t>
              </a:r>
            </a:p>
          </p:txBody>
        </p:sp>
        <p:sp>
          <p:nvSpPr>
            <p:cNvPr id="49" name="Shape 3809"/>
            <p:cNvSpPr/>
            <p:nvPr/>
          </p:nvSpPr>
          <p:spPr>
            <a:xfrm rot="16200000">
              <a:off x="3870368" y="2523089"/>
              <a:ext cx="1135349" cy="293400"/>
            </a:xfrm>
            <a:prstGeom prst="leftArrow">
              <a:avLst>
                <a:gd name="adj1" fmla="val 60000"/>
                <a:gd name="adj2" fmla="val 50000"/>
              </a:avLst>
            </a:prstGeom>
            <a:solidFill>
              <a:srgbClr val="57AEA5"/>
            </a:solidFill>
            <a:ln>
              <a:noFill/>
            </a:ln>
          </p:spPr>
          <p:txBody>
            <a:bodyPr lIns="68569" tIns="68569" rIns="68569" bIns="68569" anchor="ctr" anchorCtr="0">
              <a:noAutofit/>
            </a:bodyPr>
            <a:lstStyle/>
            <a:p>
              <a:pPr>
                <a:buClr>
                  <a:srgbClr val="000000"/>
                </a:buClr>
              </a:pPr>
              <a:endParaRPr sz="1050"/>
            </a:p>
          </p:txBody>
        </p:sp>
        <p:sp>
          <p:nvSpPr>
            <p:cNvPr id="50" name="Shape 3810"/>
            <p:cNvSpPr/>
            <p:nvPr/>
          </p:nvSpPr>
          <p:spPr>
            <a:xfrm>
              <a:off x="4077646" y="1922922"/>
              <a:ext cx="720899" cy="576675"/>
            </a:xfrm>
            <a:prstGeom prst="roundRect">
              <a:avLst>
                <a:gd name="adj" fmla="val 10000"/>
              </a:avLst>
            </a:prstGeom>
            <a:solidFill>
              <a:srgbClr val="359C93"/>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1" name="Shape 3811"/>
            <p:cNvSpPr txBox="1"/>
            <p:nvPr/>
          </p:nvSpPr>
          <p:spPr>
            <a:xfrm>
              <a:off x="4105014" y="1912095"/>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smtClean="0">
                  <a:solidFill>
                    <a:schemeClr val="lt1"/>
                  </a:solidFill>
                </a:rPr>
                <a:t>Mobile Services</a:t>
              </a:r>
              <a:endParaRPr lang="en-US" sz="1600" dirty="0">
                <a:solidFill>
                  <a:schemeClr val="lt1"/>
                </a:solidFill>
              </a:endParaRPr>
            </a:p>
          </p:txBody>
        </p:sp>
        <p:sp>
          <p:nvSpPr>
            <p:cNvPr id="52" name="Shape 3812"/>
            <p:cNvSpPr/>
            <p:nvPr/>
          </p:nvSpPr>
          <p:spPr>
            <a:xfrm rot="17999988">
              <a:off x="4444798" y="2676884"/>
              <a:ext cx="1135357" cy="293537"/>
            </a:xfrm>
            <a:prstGeom prst="leftArrow">
              <a:avLst>
                <a:gd name="adj1" fmla="val 60000"/>
                <a:gd name="adj2" fmla="val 50000"/>
              </a:avLst>
            </a:prstGeom>
            <a:solidFill>
              <a:srgbClr val="6DB2A9"/>
            </a:solidFill>
            <a:ln>
              <a:noFill/>
            </a:ln>
          </p:spPr>
          <p:txBody>
            <a:bodyPr lIns="68569" tIns="68569" rIns="68569" bIns="68569" anchor="ctr" anchorCtr="0">
              <a:noAutofit/>
            </a:bodyPr>
            <a:lstStyle/>
            <a:p>
              <a:pPr>
                <a:buClr>
                  <a:srgbClr val="000000"/>
                </a:buClr>
              </a:pPr>
              <a:endParaRPr sz="1050"/>
            </a:p>
          </p:txBody>
        </p:sp>
        <p:sp>
          <p:nvSpPr>
            <p:cNvPr id="53" name="Shape 3813"/>
            <p:cNvSpPr/>
            <p:nvPr/>
          </p:nvSpPr>
          <p:spPr>
            <a:xfrm>
              <a:off x="4935871" y="2043628"/>
              <a:ext cx="1136006" cy="5766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4" name="Shape 3814"/>
            <p:cNvSpPr txBox="1"/>
            <p:nvPr/>
          </p:nvSpPr>
          <p:spPr>
            <a:xfrm>
              <a:off x="4915342" y="2068361"/>
              <a:ext cx="1211475"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smtClean="0">
                  <a:solidFill>
                    <a:schemeClr val="lt1"/>
                  </a:solidFill>
                </a:rPr>
                <a:t>Networking &amp; Load Balancing</a:t>
              </a:r>
              <a:endParaRPr lang="en-US" sz="1600" dirty="0">
                <a:solidFill>
                  <a:schemeClr val="lt1"/>
                </a:solidFill>
              </a:endParaRPr>
            </a:p>
          </p:txBody>
        </p:sp>
        <p:sp>
          <p:nvSpPr>
            <p:cNvPr id="55" name="Shape 3815"/>
            <p:cNvSpPr/>
            <p:nvPr/>
          </p:nvSpPr>
          <p:spPr>
            <a:xfrm rot="19800012">
              <a:off x="4865193" y="3097398"/>
              <a:ext cx="1135357" cy="293537"/>
            </a:xfrm>
            <a:prstGeom prst="leftArrow">
              <a:avLst>
                <a:gd name="adj1" fmla="val 60000"/>
                <a:gd name="adj2" fmla="val 50000"/>
              </a:avLst>
            </a:prstGeom>
            <a:solidFill>
              <a:srgbClr val="83B5B0"/>
            </a:solidFill>
            <a:ln>
              <a:noFill/>
            </a:ln>
          </p:spPr>
          <p:txBody>
            <a:bodyPr lIns="68569" tIns="68569" rIns="68569" bIns="68569" anchor="ctr" anchorCtr="0">
              <a:noAutofit/>
            </a:bodyPr>
            <a:lstStyle/>
            <a:p>
              <a:pPr>
                <a:buClr>
                  <a:srgbClr val="000000"/>
                </a:buClr>
              </a:pPr>
              <a:endParaRPr sz="1050"/>
            </a:p>
          </p:txBody>
        </p:sp>
        <p:sp>
          <p:nvSpPr>
            <p:cNvPr id="56" name="Shape 3816"/>
            <p:cNvSpPr/>
            <p:nvPr/>
          </p:nvSpPr>
          <p:spPr>
            <a:xfrm>
              <a:off x="5564138" y="2671893"/>
              <a:ext cx="720899" cy="576675"/>
            </a:xfrm>
            <a:prstGeom prst="roundRect">
              <a:avLst>
                <a:gd name="adj" fmla="val 10000"/>
              </a:avLst>
            </a:prstGeom>
            <a:solidFill>
              <a:srgbClr val="287972"/>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7" name="Shape 3817"/>
            <p:cNvSpPr txBox="1"/>
            <p:nvPr/>
          </p:nvSpPr>
          <p:spPr>
            <a:xfrm>
              <a:off x="5564138" y="2682195"/>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smtClean="0">
                  <a:solidFill>
                    <a:schemeClr val="lt1"/>
                  </a:solidFill>
                </a:rPr>
                <a:t>Auto-Scaling</a:t>
              </a:r>
              <a:endParaRPr lang="en-US" sz="1600" dirty="0">
                <a:solidFill>
                  <a:schemeClr val="lt1"/>
                </a:solidFill>
              </a:endParaRPr>
            </a:p>
          </p:txBody>
        </p:sp>
        <p:sp>
          <p:nvSpPr>
            <p:cNvPr id="58" name="Shape 3818"/>
            <p:cNvSpPr/>
            <p:nvPr/>
          </p:nvSpPr>
          <p:spPr>
            <a:xfrm>
              <a:off x="5019117" y="3671727"/>
              <a:ext cx="1135349" cy="293400"/>
            </a:xfrm>
            <a:prstGeom prst="leftArrow">
              <a:avLst>
                <a:gd name="adj1" fmla="val 60000"/>
                <a:gd name="adj2" fmla="val 50000"/>
              </a:avLst>
            </a:prstGeom>
            <a:solidFill>
              <a:srgbClr val="97BBB7"/>
            </a:solidFill>
            <a:ln>
              <a:noFill/>
            </a:ln>
          </p:spPr>
          <p:txBody>
            <a:bodyPr lIns="68569" tIns="68569" rIns="68569" bIns="68569" anchor="ctr" anchorCtr="0">
              <a:noAutofit/>
            </a:bodyPr>
            <a:lstStyle/>
            <a:p>
              <a:pPr>
                <a:buClr>
                  <a:srgbClr val="000000"/>
                </a:buClr>
              </a:pPr>
              <a:endParaRPr sz="1050"/>
            </a:p>
          </p:txBody>
        </p:sp>
        <p:sp>
          <p:nvSpPr>
            <p:cNvPr id="59" name="Shape 3819"/>
            <p:cNvSpPr/>
            <p:nvPr/>
          </p:nvSpPr>
          <p:spPr>
            <a:xfrm>
              <a:off x="5794099" y="3530121"/>
              <a:ext cx="720899" cy="576675"/>
            </a:xfrm>
            <a:prstGeom prst="roundRect">
              <a:avLst>
                <a:gd name="adj" fmla="val 10000"/>
              </a:avLst>
            </a:prstGeom>
            <a:solidFill>
              <a:srgbClr val="008774"/>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rgbClr val="1D5852"/>
                </a:solidFill>
              </a:endParaRPr>
            </a:p>
          </p:txBody>
        </p:sp>
        <p:sp>
          <p:nvSpPr>
            <p:cNvPr id="60" name="Shape 3820"/>
            <p:cNvSpPr txBox="1"/>
            <p:nvPr/>
          </p:nvSpPr>
          <p:spPr>
            <a:xfrm>
              <a:off x="5797457" y="3544474"/>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Full Stack CI/CD platform</a:t>
              </a:r>
            </a:p>
          </p:txBody>
        </p:sp>
        <p:pic>
          <p:nvPicPr>
            <p:cNvPr id="61" name="Shape 3821"/>
            <p:cNvPicPr preferRelativeResize="0"/>
            <p:nvPr/>
          </p:nvPicPr>
          <p:blipFill rotWithShape="1">
            <a:blip r:embed="rId7">
              <a:alphaModFix/>
            </a:blip>
            <a:srcRect/>
            <a:stretch/>
          </p:blipFill>
          <p:spPr>
            <a:xfrm>
              <a:off x="1438239" y="2794221"/>
              <a:ext cx="460125" cy="460125"/>
            </a:xfrm>
            <a:prstGeom prst="rect">
              <a:avLst/>
            </a:prstGeom>
            <a:noFill/>
            <a:ln>
              <a:noFill/>
            </a:ln>
          </p:spPr>
        </p:pic>
        <p:pic>
          <p:nvPicPr>
            <p:cNvPr id="62" name="Shape 3822"/>
            <p:cNvPicPr preferRelativeResize="0"/>
            <p:nvPr/>
          </p:nvPicPr>
          <p:blipFill rotWithShape="1">
            <a:blip r:embed="rId8">
              <a:alphaModFix/>
            </a:blip>
            <a:srcRect/>
            <a:stretch/>
          </p:blipFill>
          <p:spPr>
            <a:xfrm>
              <a:off x="2323444" y="2102114"/>
              <a:ext cx="465525" cy="465525"/>
            </a:xfrm>
            <a:prstGeom prst="rect">
              <a:avLst/>
            </a:prstGeom>
            <a:noFill/>
            <a:ln>
              <a:noFill/>
            </a:ln>
          </p:spPr>
        </p:pic>
        <p:pic>
          <p:nvPicPr>
            <p:cNvPr id="63" name="Shape 3823"/>
            <p:cNvPicPr preferRelativeResize="0"/>
            <p:nvPr/>
          </p:nvPicPr>
          <p:blipFill rotWithShape="1">
            <a:blip r:embed="rId9">
              <a:alphaModFix/>
            </a:blip>
            <a:srcRect/>
            <a:stretch/>
          </p:blipFill>
          <p:spPr>
            <a:xfrm>
              <a:off x="4197701" y="2321846"/>
              <a:ext cx="465525" cy="465525"/>
            </a:xfrm>
            <a:prstGeom prst="rect">
              <a:avLst/>
            </a:prstGeom>
            <a:noFill/>
            <a:ln>
              <a:noFill/>
            </a:ln>
          </p:spPr>
        </p:pic>
        <p:pic>
          <p:nvPicPr>
            <p:cNvPr id="64" name="Shape 3824"/>
            <p:cNvPicPr preferRelativeResize="0"/>
            <p:nvPr/>
          </p:nvPicPr>
          <p:blipFill rotWithShape="1">
            <a:blip r:embed="rId10">
              <a:alphaModFix/>
            </a:blip>
            <a:srcRect/>
            <a:stretch/>
          </p:blipFill>
          <p:spPr>
            <a:xfrm>
              <a:off x="1836271" y="3587421"/>
              <a:ext cx="460125" cy="460125"/>
            </a:xfrm>
            <a:prstGeom prst="rect">
              <a:avLst/>
            </a:prstGeom>
            <a:noFill/>
            <a:ln>
              <a:noFill/>
            </a:ln>
          </p:spPr>
        </p:pic>
        <p:pic>
          <p:nvPicPr>
            <p:cNvPr id="65" name="Shape 2860"/>
            <p:cNvPicPr preferRelativeResize="0"/>
            <p:nvPr/>
          </p:nvPicPr>
          <p:blipFill rotWithShape="1">
            <a:blip r:embed="rId11">
              <a:alphaModFix/>
            </a:blip>
            <a:srcRect l="18484" r="17020"/>
            <a:stretch/>
          </p:blipFill>
          <p:spPr>
            <a:xfrm>
              <a:off x="6612696" y="3626828"/>
              <a:ext cx="386550" cy="385424"/>
            </a:xfrm>
            <a:prstGeom prst="rect">
              <a:avLst/>
            </a:prstGeom>
            <a:noFill/>
            <a:ln>
              <a:noFill/>
            </a:ln>
          </p:spPr>
        </p:pic>
        <p:pic>
          <p:nvPicPr>
            <p:cNvPr id="66" name="Shape 2861"/>
            <p:cNvPicPr preferRelativeResize="0"/>
            <p:nvPr/>
          </p:nvPicPr>
          <p:blipFill rotWithShape="1">
            <a:blip r:embed="rId12">
              <a:alphaModFix/>
            </a:blip>
            <a:srcRect/>
            <a:stretch/>
          </p:blipFill>
          <p:spPr>
            <a:xfrm>
              <a:off x="7092968" y="3647517"/>
              <a:ext cx="274500" cy="379799"/>
            </a:xfrm>
            <a:prstGeom prst="rect">
              <a:avLst/>
            </a:prstGeom>
            <a:noFill/>
            <a:ln>
              <a:noFill/>
            </a:ln>
          </p:spPr>
        </p:pic>
        <p:pic>
          <p:nvPicPr>
            <p:cNvPr id="67" name="Shape 2862"/>
            <p:cNvPicPr preferRelativeResize="0"/>
            <p:nvPr/>
          </p:nvPicPr>
          <p:blipFill rotWithShape="1">
            <a:blip r:embed="rId13">
              <a:alphaModFix/>
            </a:blip>
            <a:srcRect/>
            <a:stretch/>
          </p:blipFill>
          <p:spPr>
            <a:xfrm>
              <a:off x="7438139" y="3759777"/>
              <a:ext cx="738224" cy="139275"/>
            </a:xfrm>
            <a:prstGeom prst="rect">
              <a:avLst/>
            </a:prstGeom>
            <a:noFill/>
            <a:ln>
              <a:noFill/>
            </a:ln>
          </p:spPr>
        </p:pic>
        <p:pic>
          <p:nvPicPr>
            <p:cNvPr id="68" name="Shape 621"/>
            <p:cNvPicPr preferRelativeResize="0"/>
            <p:nvPr/>
          </p:nvPicPr>
          <p:blipFill rotWithShape="1">
            <a:blip r:embed="rId14">
              <a:alphaModFix/>
            </a:blip>
            <a:srcRect b="20432"/>
            <a:stretch/>
          </p:blipFill>
          <p:spPr>
            <a:xfrm>
              <a:off x="1962985" y="2799360"/>
              <a:ext cx="527900" cy="431690"/>
            </a:xfrm>
            <a:prstGeom prst="rect">
              <a:avLst/>
            </a:prstGeom>
            <a:noFill/>
            <a:ln>
              <a:noFill/>
            </a:ln>
          </p:spPr>
        </p:pic>
        <p:grpSp>
          <p:nvGrpSpPr>
            <p:cNvPr id="5" name="Group 4"/>
            <p:cNvGrpSpPr/>
            <p:nvPr/>
          </p:nvGrpSpPr>
          <p:grpSpPr>
            <a:xfrm>
              <a:off x="6126817" y="2107459"/>
              <a:ext cx="439247" cy="415577"/>
              <a:chOff x="8221725" y="2042058"/>
              <a:chExt cx="564882" cy="534443"/>
            </a:xfrm>
          </p:grpSpPr>
          <p:sp>
            <p:nvSpPr>
              <p:cNvPr id="70" name="Oval 69"/>
              <p:cNvSpPr/>
              <p:nvPr/>
            </p:nvSpPr>
            <p:spPr>
              <a:xfrm>
                <a:off x="8221725" y="2042058"/>
                <a:ext cx="564882" cy="534443"/>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Multidocument 3"/>
              <p:cNvSpPr/>
              <p:nvPr/>
            </p:nvSpPr>
            <p:spPr>
              <a:xfrm>
                <a:off x="8318663" y="2175267"/>
                <a:ext cx="351563" cy="240955"/>
              </a:xfrm>
              <a:prstGeom prst="flowChartMultidocumen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72" name="Shape 3807"/>
          <p:cNvSpPr/>
          <p:nvPr/>
        </p:nvSpPr>
        <p:spPr>
          <a:xfrm>
            <a:off x="1443496" y="3813987"/>
            <a:ext cx="1429582" cy="7729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73" name="Shape 3802"/>
          <p:cNvSpPr txBox="1"/>
          <p:nvPr/>
        </p:nvSpPr>
        <p:spPr>
          <a:xfrm>
            <a:off x="1447375" y="3833704"/>
            <a:ext cx="1517838"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Health management</a:t>
            </a:r>
          </a:p>
        </p:txBody>
      </p:sp>
    </p:spTree>
    <p:extLst>
      <p:ext uri="{BB962C8B-B14F-4D97-AF65-F5344CB8AC3E}">
        <p14:creationId xmlns:p14="http://schemas.microsoft.com/office/powerpoint/2010/main" val="289012011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t>17</a:t>
            </a:fld>
            <a:endParaRPr lang="en-US"/>
          </a:p>
        </p:txBody>
      </p:sp>
      <p:sp>
        <p:nvSpPr>
          <p:cNvPr id="7" name="Rectangle 6"/>
          <p:cNvSpPr/>
          <p:nvPr/>
        </p:nvSpPr>
        <p:spPr>
          <a:xfrm>
            <a:off x="2549211" y="3007719"/>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Infrastructure Automation</a:t>
            </a:r>
            <a:endParaRPr lang="en-US" sz="1600" kern="0" dirty="0">
              <a:solidFill>
                <a:srgbClr val="FFFFFF"/>
              </a:solidFill>
              <a:latin typeface="Arial"/>
              <a:sym typeface="Arial"/>
              <a:rtl val="0"/>
            </a:endParaRPr>
          </a:p>
        </p:txBody>
      </p:sp>
      <p:sp>
        <p:nvSpPr>
          <p:cNvPr id="8" name="Rectangle 7"/>
          <p:cNvSpPr/>
          <p:nvPr/>
        </p:nvSpPr>
        <p:spPr>
          <a:xfrm>
            <a:off x="2549211" y="3986209"/>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Infrastructure</a:t>
            </a:r>
            <a:endParaRPr lang="en-US" sz="1600" kern="0" dirty="0">
              <a:solidFill>
                <a:srgbClr val="FFFFFF"/>
              </a:solidFill>
              <a:latin typeface="Arial"/>
              <a:sym typeface="Arial"/>
              <a:rtl val="0"/>
            </a:endParaRPr>
          </a:p>
        </p:txBody>
      </p:sp>
      <p:sp>
        <p:nvSpPr>
          <p:cNvPr id="15" name="TextBox 14"/>
          <p:cNvSpPr txBox="1"/>
          <p:nvPr/>
        </p:nvSpPr>
        <p:spPr>
          <a:xfrm>
            <a:off x="6029533" y="3494280"/>
            <a:ext cx="766155" cy="338554"/>
          </a:xfrm>
          <a:prstGeom prst="rect">
            <a:avLst/>
          </a:prstGeom>
          <a:noFill/>
        </p:spPr>
        <p:txBody>
          <a:bodyPr wrap="none" rtlCol="0">
            <a:spAutoFit/>
          </a:bodyPr>
          <a:lstStyle/>
          <a:p>
            <a:pPr defTabSz="914400"/>
            <a:r>
              <a:rPr lang="en-US" sz="1600" kern="0" dirty="0" smtClean="0">
                <a:solidFill>
                  <a:srgbClr val="FFFFFF"/>
                </a:solidFill>
                <a:latin typeface="Arial"/>
                <a:ea typeface="Arial"/>
                <a:cs typeface="Arial"/>
                <a:sym typeface="Arial"/>
                <a:rtl val="0"/>
              </a:rPr>
              <a:t>BOSH</a:t>
            </a:r>
            <a:endParaRPr lang="en-US" sz="1600" kern="0" dirty="0">
              <a:solidFill>
                <a:srgbClr val="FFFFFF"/>
              </a:solidFill>
              <a:latin typeface="Arial"/>
              <a:ea typeface="Arial"/>
              <a:cs typeface="Arial"/>
              <a:sym typeface="Arial"/>
              <a:rtl val="0"/>
            </a:endParaRPr>
          </a:p>
        </p:txBody>
      </p:sp>
      <p:pic>
        <p:nvPicPr>
          <p:cNvPr id="29" name="Picture 28"/>
          <p:cNvPicPr>
            <a:picLocks noChangeAspect="1"/>
          </p:cNvPicPr>
          <p:nvPr/>
        </p:nvPicPr>
        <p:blipFill rotWithShape="1">
          <a:blip r:embed="rId3"/>
          <a:srcRect l="47903" r="18554" b="23845"/>
          <a:stretch/>
        </p:blipFill>
        <p:spPr>
          <a:xfrm>
            <a:off x="6044350" y="3073887"/>
            <a:ext cx="711194" cy="458491"/>
          </a:xfrm>
          <a:prstGeom prst="rect">
            <a:avLst/>
          </a:prstGeom>
        </p:spPr>
      </p:pic>
      <p:sp>
        <p:nvSpPr>
          <p:cNvPr id="45" name="TextBox 44"/>
          <p:cNvSpPr txBox="1"/>
          <p:nvPr/>
        </p:nvSpPr>
        <p:spPr>
          <a:xfrm>
            <a:off x="1035717" y="4497848"/>
            <a:ext cx="80031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IT Ops</a:t>
            </a:r>
            <a:endParaRPr lang="en-US" sz="1600" kern="0" dirty="0">
              <a:solidFill>
                <a:srgbClr val="FFFFFF"/>
              </a:solidFill>
              <a:latin typeface="Arial"/>
              <a:ea typeface="Arial"/>
              <a:cs typeface="Arial"/>
              <a:sym typeface="Arial"/>
              <a:rtl val="0"/>
            </a:endParaRPr>
          </a:p>
        </p:txBody>
      </p:sp>
      <p:pic>
        <p:nvPicPr>
          <p:cNvPr id="46" name="Picture 45"/>
          <p:cNvPicPr>
            <a:picLocks noChangeAspect="1"/>
          </p:cNvPicPr>
          <p:nvPr/>
        </p:nvPicPr>
        <p:blipFill>
          <a:blip r:embed="rId4"/>
          <a:stretch>
            <a:fillRect/>
          </a:stretch>
        </p:blipFill>
        <p:spPr>
          <a:xfrm>
            <a:off x="1337256" y="3972673"/>
            <a:ext cx="203087" cy="543749"/>
          </a:xfrm>
          <a:prstGeom prst="rect">
            <a:avLst/>
          </a:prstGeom>
        </p:spPr>
      </p:pic>
      <p:sp>
        <p:nvSpPr>
          <p:cNvPr id="47" name="TextBox 46"/>
          <p:cNvSpPr txBox="1"/>
          <p:nvPr/>
        </p:nvSpPr>
        <p:spPr>
          <a:xfrm>
            <a:off x="1035717" y="3583694"/>
            <a:ext cx="80031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IT Ops</a:t>
            </a:r>
            <a:endParaRPr lang="en-US" sz="1600" kern="0" dirty="0">
              <a:solidFill>
                <a:srgbClr val="FFFFFF"/>
              </a:solidFill>
              <a:latin typeface="Arial"/>
              <a:ea typeface="Arial"/>
              <a:cs typeface="Arial"/>
              <a:sym typeface="Arial"/>
              <a:rtl val="0"/>
            </a:endParaRPr>
          </a:p>
        </p:txBody>
      </p:sp>
      <p:pic>
        <p:nvPicPr>
          <p:cNvPr id="48" name="Picture 47"/>
          <p:cNvPicPr>
            <a:picLocks noChangeAspect="1"/>
          </p:cNvPicPr>
          <p:nvPr/>
        </p:nvPicPr>
        <p:blipFill>
          <a:blip r:embed="rId4"/>
          <a:stretch>
            <a:fillRect/>
          </a:stretch>
        </p:blipFill>
        <p:spPr>
          <a:xfrm>
            <a:off x="1337256" y="3058519"/>
            <a:ext cx="203087" cy="543749"/>
          </a:xfrm>
          <a:prstGeom prst="rect">
            <a:avLst/>
          </a:prstGeom>
        </p:spPr>
      </p:pic>
      <p:sp>
        <p:nvSpPr>
          <p:cNvPr id="43" name="Rounded Rectangle 42"/>
          <p:cNvSpPr/>
          <p:nvPr/>
        </p:nvSpPr>
        <p:spPr>
          <a:xfrm>
            <a:off x="401720" y="2885098"/>
            <a:ext cx="8429651" cy="1951304"/>
          </a:xfrm>
          <a:prstGeom prst="roundRect">
            <a:avLst/>
          </a:prstGeom>
          <a:noFill/>
          <a:ln w="19050" cmpd="sng">
            <a:solidFill>
              <a:srgbClr val="FFFF00"/>
            </a:solidFill>
            <a:prstDash val="sysDash"/>
          </a:ln>
          <a:effectLst>
            <a:glow rad="635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731521" y="71120"/>
            <a:ext cx="7326144" cy="2692399"/>
            <a:chOff x="1345764" y="244063"/>
            <a:chExt cx="5965303" cy="2321860"/>
          </a:xfrm>
        </p:grpSpPr>
        <p:grpSp>
          <p:nvGrpSpPr>
            <p:cNvPr id="5" name="Group 4"/>
            <p:cNvGrpSpPr/>
            <p:nvPr/>
          </p:nvGrpSpPr>
          <p:grpSpPr>
            <a:xfrm>
              <a:off x="5963186" y="1243397"/>
              <a:ext cx="1222980" cy="559799"/>
              <a:chOff x="7092395" y="1232129"/>
              <a:chExt cx="1222980" cy="559799"/>
            </a:xfrm>
          </p:grpSpPr>
          <p:sp>
            <p:nvSpPr>
              <p:cNvPr id="82" name="Shape 3787"/>
              <p:cNvSpPr/>
              <p:nvPr/>
            </p:nvSpPr>
            <p:spPr>
              <a:xfrm>
                <a:off x="7092395" y="1232129"/>
                <a:ext cx="1222980" cy="559799"/>
              </a:xfrm>
              <a:prstGeom prst="roundRect">
                <a:avLst>
                  <a:gd name="adj" fmla="val 50000"/>
                </a:avLst>
              </a:prstGeom>
              <a:solidFill>
                <a:srgbClr val="7F7F7F"/>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3" name="Oval 2"/>
              <p:cNvSpPr/>
              <p:nvPr/>
            </p:nvSpPr>
            <p:spPr>
              <a:xfrm>
                <a:off x="7840963" y="1276584"/>
                <a:ext cx="463835" cy="463835"/>
              </a:xfrm>
              <a:prstGeom prst="ellipse">
                <a:avLst/>
              </a:prstGeom>
              <a:solidFill>
                <a:srgbClr val="008774"/>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an 3"/>
              <p:cNvSpPr/>
              <p:nvPr/>
            </p:nvSpPr>
            <p:spPr>
              <a:xfrm>
                <a:off x="7958929" y="1350809"/>
                <a:ext cx="237575" cy="293117"/>
              </a:xfrm>
              <a:prstGeom prst="can">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9" name="Shape 3798"/>
            <p:cNvSpPr/>
            <p:nvPr/>
          </p:nvSpPr>
          <p:spPr>
            <a:xfrm>
              <a:off x="4047931" y="244063"/>
              <a:ext cx="1029825" cy="1029825"/>
            </a:xfrm>
            <a:prstGeom prst="ellipse">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chemeClr val="dk1"/>
                </a:solidFill>
              </a:endParaRPr>
            </a:p>
          </p:txBody>
        </p:sp>
        <p:sp>
          <p:nvSpPr>
            <p:cNvPr id="24" name="Shape 3795"/>
            <p:cNvSpPr/>
            <p:nvPr/>
          </p:nvSpPr>
          <p:spPr>
            <a:xfrm>
              <a:off x="1345764" y="1904164"/>
              <a:ext cx="1658001" cy="559799"/>
            </a:xfrm>
            <a:prstGeom prst="roundRect">
              <a:avLst>
                <a:gd name="adj" fmla="val 50000"/>
              </a:avLst>
            </a:prstGeom>
            <a:solidFill>
              <a:srgbClr val="7F7F7F"/>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5" name="Shape 3795"/>
            <p:cNvSpPr/>
            <p:nvPr/>
          </p:nvSpPr>
          <p:spPr>
            <a:xfrm>
              <a:off x="2123940" y="1196771"/>
              <a:ext cx="1016099" cy="559799"/>
            </a:xfrm>
            <a:prstGeom prst="roundRect">
              <a:avLst>
                <a:gd name="adj" fmla="val 50000"/>
              </a:avLst>
            </a:prstGeom>
            <a:solidFill>
              <a:srgbClr val="7F7F7F"/>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6" name="Shape 3787"/>
            <p:cNvSpPr/>
            <p:nvPr/>
          </p:nvSpPr>
          <p:spPr>
            <a:xfrm>
              <a:off x="6190416" y="525323"/>
              <a:ext cx="1120651" cy="559799"/>
            </a:xfrm>
            <a:prstGeom prst="roundRect">
              <a:avLst>
                <a:gd name="adj" fmla="val 50000"/>
              </a:avLst>
            </a:prstGeom>
            <a:solidFill>
              <a:schemeClr val="bg1">
                <a:lumMod val="50000"/>
              </a:schemeClr>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7" name="Shape 3795"/>
            <p:cNvSpPr/>
            <p:nvPr/>
          </p:nvSpPr>
          <p:spPr>
            <a:xfrm>
              <a:off x="1919784" y="525323"/>
              <a:ext cx="1016099" cy="559799"/>
            </a:xfrm>
            <a:prstGeom prst="roundRect">
              <a:avLst>
                <a:gd name="adj" fmla="val 50000"/>
              </a:avLst>
            </a:prstGeom>
            <a:solidFill>
              <a:srgbClr val="7F7F7F"/>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8" name="Shape 3799"/>
            <p:cNvSpPr txBox="1"/>
            <p:nvPr/>
          </p:nvSpPr>
          <p:spPr>
            <a:xfrm>
              <a:off x="4085678" y="396821"/>
              <a:ext cx="953208" cy="728325"/>
            </a:xfrm>
            <a:prstGeom prst="rect">
              <a:avLst/>
            </a:prstGeom>
            <a:noFill/>
            <a:ln>
              <a:noFill/>
            </a:ln>
          </p:spPr>
          <p:txBody>
            <a:bodyPr lIns="7144" tIns="7144" rIns="7144" bIns="7144" anchor="ctr" anchorCtr="0">
              <a:noAutofit/>
            </a:bodyPr>
            <a:lstStyle/>
            <a:p>
              <a:pPr algn="ctr">
                <a:lnSpc>
                  <a:spcPct val="90000"/>
                </a:lnSpc>
                <a:spcAft>
                  <a:spcPts val="394"/>
                </a:spcAft>
                <a:buClr>
                  <a:schemeClr val="lt2"/>
                </a:buClr>
                <a:buSzPct val="25000"/>
              </a:pPr>
              <a:r>
                <a:rPr lang="en-US" sz="1600" b="1" dirty="0">
                  <a:solidFill>
                    <a:srgbClr val="5A5A5A"/>
                  </a:solidFill>
                </a:rPr>
                <a:t>APPLICATION</a:t>
              </a:r>
            </a:p>
          </p:txBody>
        </p:sp>
        <p:sp>
          <p:nvSpPr>
            <p:cNvPr id="33" name="Shape 3800"/>
            <p:cNvSpPr/>
            <p:nvPr/>
          </p:nvSpPr>
          <p:spPr>
            <a:xfrm rot="10800000">
              <a:off x="2840268" y="661268"/>
              <a:ext cx="1135349" cy="293400"/>
            </a:xfrm>
            <a:prstGeom prst="leftArrow">
              <a:avLst>
                <a:gd name="adj1" fmla="val 60000"/>
                <a:gd name="adj2" fmla="val 50000"/>
              </a:avLst>
            </a:prstGeom>
            <a:solidFill>
              <a:srgbClr val="2D8B83"/>
            </a:solidFill>
            <a:ln>
              <a:noFill/>
            </a:ln>
          </p:spPr>
          <p:txBody>
            <a:bodyPr lIns="68569" tIns="68569" rIns="68569" bIns="68569" anchor="ctr" anchorCtr="0">
              <a:noAutofit/>
            </a:bodyPr>
            <a:lstStyle/>
            <a:p>
              <a:pPr>
                <a:buClr>
                  <a:srgbClr val="000000"/>
                </a:buClr>
              </a:pPr>
              <a:endParaRPr sz="1050"/>
            </a:p>
          </p:txBody>
        </p:sp>
        <p:sp>
          <p:nvSpPr>
            <p:cNvPr id="41" name="Shape 3818"/>
            <p:cNvSpPr/>
            <p:nvPr/>
          </p:nvSpPr>
          <p:spPr>
            <a:xfrm>
              <a:off x="5137654" y="661157"/>
              <a:ext cx="1135349" cy="293400"/>
            </a:xfrm>
            <a:prstGeom prst="leftArrow">
              <a:avLst>
                <a:gd name="adj1" fmla="val 60000"/>
                <a:gd name="adj2" fmla="val 50000"/>
              </a:avLst>
            </a:prstGeom>
            <a:solidFill>
              <a:srgbClr val="97BBB7"/>
            </a:solidFill>
            <a:ln>
              <a:noFill/>
            </a:ln>
          </p:spPr>
          <p:txBody>
            <a:bodyPr lIns="68569" tIns="68569" rIns="68569" bIns="68569" anchor="ctr" anchorCtr="0">
              <a:noAutofit/>
            </a:bodyPr>
            <a:lstStyle/>
            <a:p>
              <a:pPr>
                <a:buClr>
                  <a:srgbClr val="000000"/>
                </a:buClr>
              </a:pPr>
              <a:endParaRPr sz="1050"/>
            </a:p>
          </p:txBody>
        </p:sp>
        <p:sp>
          <p:nvSpPr>
            <p:cNvPr id="42" name="Shape 3819"/>
            <p:cNvSpPr/>
            <p:nvPr/>
          </p:nvSpPr>
          <p:spPr>
            <a:xfrm>
              <a:off x="5912636" y="519551"/>
              <a:ext cx="799118" cy="576675"/>
            </a:xfrm>
            <a:prstGeom prst="roundRect">
              <a:avLst>
                <a:gd name="adj" fmla="val 10000"/>
              </a:avLst>
            </a:prstGeom>
            <a:solidFill>
              <a:srgbClr val="33928A"/>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rgbClr val="1D5852"/>
                </a:solidFill>
              </a:endParaRPr>
            </a:p>
          </p:txBody>
        </p:sp>
        <p:sp>
          <p:nvSpPr>
            <p:cNvPr id="50" name="Shape 3803"/>
            <p:cNvSpPr/>
            <p:nvPr/>
          </p:nvSpPr>
          <p:spPr>
            <a:xfrm rot="9000012" flipV="1">
              <a:off x="3000419" y="1164904"/>
              <a:ext cx="1135357" cy="293537"/>
            </a:xfrm>
            <a:prstGeom prst="leftArrow">
              <a:avLst>
                <a:gd name="adj1" fmla="val 60000"/>
                <a:gd name="adj2" fmla="val 50000"/>
              </a:avLst>
            </a:prstGeom>
            <a:solidFill>
              <a:srgbClr val="3A988F"/>
            </a:solidFill>
            <a:ln>
              <a:noFill/>
            </a:ln>
          </p:spPr>
          <p:txBody>
            <a:bodyPr lIns="68569" tIns="68569" rIns="68569" bIns="68569" anchor="ctr" anchorCtr="0">
              <a:noAutofit/>
            </a:bodyPr>
            <a:lstStyle/>
            <a:p>
              <a:pPr>
                <a:buClr>
                  <a:srgbClr val="000000"/>
                </a:buClr>
              </a:pPr>
              <a:endParaRPr sz="1050"/>
            </a:p>
          </p:txBody>
        </p:sp>
        <p:sp>
          <p:nvSpPr>
            <p:cNvPr id="51" name="Shape 3806"/>
            <p:cNvSpPr/>
            <p:nvPr/>
          </p:nvSpPr>
          <p:spPr>
            <a:xfrm rot="7199988" flipV="1">
              <a:off x="3420932" y="1585300"/>
              <a:ext cx="1135357" cy="293537"/>
            </a:xfrm>
            <a:prstGeom prst="leftArrow">
              <a:avLst>
                <a:gd name="adj1" fmla="val 60000"/>
                <a:gd name="adj2" fmla="val 50000"/>
              </a:avLst>
            </a:prstGeom>
            <a:solidFill>
              <a:srgbClr val="46A69B"/>
            </a:solidFill>
            <a:ln>
              <a:noFill/>
            </a:ln>
          </p:spPr>
          <p:txBody>
            <a:bodyPr lIns="68569" tIns="68569" rIns="68569" bIns="68569" anchor="ctr" anchorCtr="0">
              <a:noAutofit/>
            </a:bodyPr>
            <a:lstStyle/>
            <a:p>
              <a:pPr>
                <a:buClr>
                  <a:srgbClr val="000000"/>
                </a:buClr>
              </a:pPr>
              <a:endParaRPr sz="1050"/>
            </a:p>
          </p:txBody>
        </p:sp>
        <p:sp>
          <p:nvSpPr>
            <p:cNvPr id="52" name="Shape 3809"/>
            <p:cNvSpPr/>
            <p:nvPr/>
          </p:nvSpPr>
          <p:spPr>
            <a:xfrm rot="5400000" flipV="1">
              <a:off x="3995196" y="1739288"/>
              <a:ext cx="1135349" cy="293400"/>
            </a:xfrm>
            <a:prstGeom prst="leftArrow">
              <a:avLst>
                <a:gd name="adj1" fmla="val 60000"/>
                <a:gd name="adj2" fmla="val 50000"/>
              </a:avLst>
            </a:prstGeom>
            <a:solidFill>
              <a:srgbClr val="57AEA5"/>
            </a:solidFill>
            <a:ln>
              <a:noFill/>
            </a:ln>
          </p:spPr>
          <p:txBody>
            <a:bodyPr lIns="68569" tIns="68569" rIns="68569" bIns="68569" anchor="ctr" anchorCtr="0">
              <a:noAutofit/>
            </a:bodyPr>
            <a:lstStyle/>
            <a:p>
              <a:pPr>
                <a:buClr>
                  <a:srgbClr val="000000"/>
                </a:buClr>
              </a:pPr>
              <a:endParaRPr sz="1050"/>
            </a:p>
          </p:txBody>
        </p:sp>
        <p:sp>
          <p:nvSpPr>
            <p:cNvPr id="53" name="Shape 3812"/>
            <p:cNvSpPr/>
            <p:nvPr/>
          </p:nvSpPr>
          <p:spPr>
            <a:xfrm rot="3600012" flipV="1">
              <a:off x="4569626" y="1585356"/>
              <a:ext cx="1135357" cy="293537"/>
            </a:xfrm>
            <a:prstGeom prst="leftArrow">
              <a:avLst>
                <a:gd name="adj1" fmla="val 60000"/>
                <a:gd name="adj2" fmla="val 50000"/>
              </a:avLst>
            </a:prstGeom>
            <a:solidFill>
              <a:srgbClr val="6DB2A9"/>
            </a:solidFill>
            <a:ln>
              <a:noFill/>
            </a:ln>
          </p:spPr>
          <p:txBody>
            <a:bodyPr lIns="68569" tIns="68569" rIns="68569" bIns="68569" anchor="ctr" anchorCtr="0">
              <a:noAutofit/>
            </a:bodyPr>
            <a:lstStyle/>
            <a:p>
              <a:pPr>
                <a:buClr>
                  <a:srgbClr val="000000"/>
                </a:buClr>
              </a:pPr>
              <a:endParaRPr sz="1050"/>
            </a:p>
          </p:txBody>
        </p:sp>
        <p:sp>
          <p:nvSpPr>
            <p:cNvPr id="54" name="Shape 3815"/>
            <p:cNvSpPr/>
            <p:nvPr/>
          </p:nvSpPr>
          <p:spPr>
            <a:xfrm rot="1799988" flipV="1">
              <a:off x="4990021" y="1164842"/>
              <a:ext cx="1135357" cy="293537"/>
            </a:xfrm>
            <a:prstGeom prst="leftArrow">
              <a:avLst>
                <a:gd name="adj1" fmla="val 60000"/>
                <a:gd name="adj2" fmla="val 50000"/>
              </a:avLst>
            </a:prstGeom>
            <a:solidFill>
              <a:srgbClr val="83B5B0"/>
            </a:solidFill>
            <a:ln>
              <a:noFill/>
            </a:ln>
          </p:spPr>
          <p:txBody>
            <a:bodyPr lIns="68569" tIns="68569" rIns="68569" bIns="68569" anchor="ctr" anchorCtr="0">
              <a:noAutofit/>
            </a:bodyPr>
            <a:lstStyle/>
            <a:p>
              <a:pPr>
                <a:buClr>
                  <a:srgbClr val="000000"/>
                </a:buClr>
              </a:pPr>
              <a:endParaRPr sz="1050"/>
            </a:p>
          </p:txBody>
        </p:sp>
        <p:sp>
          <p:nvSpPr>
            <p:cNvPr id="55" name="Shape 3804"/>
            <p:cNvSpPr/>
            <p:nvPr/>
          </p:nvSpPr>
          <p:spPr>
            <a:xfrm>
              <a:off x="5193131" y="1894590"/>
              <a:ext cx="720899" cy="57667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56" name="Shape 3813"/>
            <p:cNvSpPr/>
            <p:nvPr/>
          </p:nvSpPr>
          <p:spPr>
            <a:xfrm>
              <a:off x="5659663" y="1239130"/>
              <a:ext cx="973872" cy="5766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8" name="Shape 3804"/>
            <p:cNvSpPr/>
            <p:nvPr/>
          </p:nvSpPr>
          <p:spPr>
            <a:xfrm>
              <a:off x="4124547" y="1989248"/>
              <a:ext cx="953208" cy="57667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59" name="Shape 3804"/>
            <p:cNvSpPr/>
            <p:nvPr/>
          </p:nvSpPr>
          <p:spPr>
            <a:xfrm>
              <a:off x="2686630" y="1881223"/>
              <a:ext cx="1289517" cy="57667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60" name="Shape 3804"/>
            <p:cNvSpPr/>
            <p:nvPr/>
          </p:nvSpPr>
          <p:spPr>
            <a:xfrm>
              <a:off x="2770584" y="1180418"/>
              <a:ext cx="809698" cy="57667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Language Agnostic</a:t>
              </a:r>
            </a:p>
          </p:txBody>
        </p:sp>
        <p:sp>
          <p:nvSpPr>
            <p:cNvPr id="61" name="Shape 3808"/>
            <p:cNvSpPr txBox="1"/>
            <p:nvPr/>
          </p:nvSpPr>
          <p:spPr>
            <a:xfrm>
              <a:off x="5205365" y="1928340"/>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smtClean="0">
                  <a:solidFill>
                    <a:schemeClr val="lt1"/>
                  </a:solidFill>
                </a:rPr>
                <a:t>Cloud Agnostic</a:t>
              </a:r>
              <a:endParaRPr lang="en-US" sz="1600" dirty="0">
                <a:solidFill>
                  <a:schemeClr val="lt1"/>
                </a:solidFill>
              </a:endParaRPr>
            </a:p>
          </p:txBody>
        </p:sp>
        <p:sp>
          <p:nvSpPr>
            <p:cNvPr id="62" name="Shape 3808"/>
            <p:cNvSpPr txBox="1"/>
            <p:nvPr/>
          </p:nvSpPr>
          <p:spPr>
            <a:xfrm>
              <a:off x="4184794" y="2022998"/>
              <a:ext cx="854092"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Day 2 Operations</a:t>
              </a:r>
            </a:p>
          </p:txBody>
        </p:sp>
        <p:sp>
          <p:nvSpPr>
            <p:cNvPr id="63" name="Shape 3808"/>
            <p:cNvSpPr txBox="1"/>
            <p:nvPr/>
          </p:nvSpPr>
          <p:spPr>
            <a:xfrm>
              <a:off x="5684831" y="1243109"/>
              <a:ext cx="913182"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Integrated Data Services</a:t>
              </a:r>
            </a:p>
          </p:txBody>
        </p:sp>
        <p:sp>
          <p:nvSpPr>
            <p:cNvPr id="67" name="Shape 3808"/>
            <p:cNvSpPr txBox="1"/>
            <p:nvPr/>
          </p:nvSpPr>
          <p:spPr>
            <a:xfrm>
              <a:off x="2761700" y="1890933"/>
              <a:ext cx="1198033"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Growing ISV </a:t>
              </a:r>
              <a:r>
                <a:rPr lang="en-US" sz="1600" dirty="0" smtClean="0">
                  <a:solidFill>
                    <a:schemeClr val="lt1"/>
                  </a:solidFill>
                </a:rPr>
                <a:t>&amp; Partner </a:t>
              </a:r>
              <a:r>
                <a:rPr lang="en-US" sz="1600" dirty="0">
                  <a:solidFill>
                    <a:schemeClr val="lt1"/>
                  </a:solidFill>
                </a:rPr>
                <a:t>Ecosystem</a:t>
              </a:r>
            </a:p>
          </p:txBody>
        </p:sp>
        <p:pic>
          <p:nvPicPr>
            <p:cNvPr id="68" name="Picture 67"/>
            <p:cNvPicPr>
              <a:picLocks noChangeAspect="1"/>
            </p:cNvPicPr>
            <p:nvPr/>
          </p:nvPicPr>
          <p:blipFill>
            <a:blip r:embed="rId5"/>
            <a:stretch>
              <a:fillRect/>
            </a:stretch>
          </p:blipFill>
          <p:spPr>
            <a:xfrm>
              <a:off x="1540936" y="1964921"/>
              <a:ext cx="421899" cy="434880"/>
            </a:xfrm>
            <a:prstGeom prst="rect">
              <a:avLst/>
            </a:prstGeom>
          </p:spPr>
        </p:pic>
        <p:pic>
          <p:nvPicPr>
            <p:cNvPr id="69" name="Picture 68"/>
            <p:cNvPicPr>
              <a:picLocks noChangeAspect="1"/>
            </p:cNvPicPr>
            <p:nvPr/>
          </p:nvPicPr>
          <p:blipFill>
            <a:blip r:embed="rId6"/>
            <a:stretch>
              <a:fillRect/>
            </a:stretch>
          </p:blipFill>
          <p:spPr>
            <a:xfrm>
              <a:off x="2040668" y="2047755"/>
              <a:ext cx="661409" cy="327589"/>
            </a:xfrm>
            <a:prstGeom prst="rect">
              <a:avLst/>
            </a:prstGeom>
          </p:spPr>
        </p:pic>
        <p:pic>
          <p:nvPicPr>
            <p:cNvPr id="70" name="Shape 2040"/>
            <p:cNvPicPr preferRelativeResize="0"/>
            <p:nvPr/>
          </p:nvPicPr>
          <p:blipFill rotWithShape="1">
            <a:blip r:embed="rId7">
              <a:alphaModFix/>
            </a:blip>
            <a:srcRect l="17937" t="8362" r="24899" b="5600"/>
            <a:stretch/>
          </p:blipFill>
          <p:spPr>
            <a:xfrm>
              <a:off x="2113890" y="1308045"/>
              <a:ext cx="368288" cy="367070"/>
            </a:xfrm>
            <a:prstGeom prst="rect">
              <a:avLst/>
            </a:prstGeom>
            <a:noFill/>
            <a:ln>
              <a:noFill/>
            </a:ln>
          </p:spPr>
        </p:pic>
        <p:pic>
          <p:nvPicPr>
            <p:cNvPr id="71" name="Shape 2044"/>
            <p:cNvPicPr preferRelativeResize="0"/>
            <p:nvPr/>
          </p:nvPicPr>
          <p:blipFill rotWithShape="1">
            <a:blip r:embed="rId8">
              <a:alphaModFix/>
            </a:blip>
            <a:srcRect/>
            <a:stretch/>
          </p:blipFill>
          <p:spPr>
            <a:xfrm>
              <a:off x="2421753" y="1351970"/>
              <a:ext cx="339947" cy="301725"/>
            </a:xfrm>
            <a:prstGeom prst="rect">
              <a:avLst/>
            </a:prstGeom>
            <a:noFill/>
            <a:ln>
              <a:noFill/>
            </a:ln>
          </p:spPr>
        </p:pic>
        <p:pic>
          <p:nvPicPr>
            <p:cNvPr id="80" name="Shape 3792"/>
            <p:cNvPicPr preferRelativeResize="0"/>
            <p:nvPr/>
          </p:nvPicPr>
          <p:blipFill rotWithShape="1">
            <a:blip r:embed="rId9">
              <a:alphaModFix/>
            </a:blip>
            <a:srcRect/>
            <a:stretch/>
          </p:blipFill>
          <p:spPr>
            <a:xfrm>
              <a:off x="6762706" y="567082"/>
              <a:ext cx="465525" cy="465525"/>
            </a:xfrm>
            <a:prstGeom prst="rect">
              <a:avLst/>
            </a:prstGeom>
            <a:noFill/>
            <a:ln>
              <a:noFill/>
            </a:ln>
          </p:spPr>
        </p:pic>
        <p:sp>
          <p:nvSpPr>
            <p:cNvPr id="81" name="Shape 3814"/>
            <p:cNvSpPr txBox="1"/>
            <p:nvPr/>
          </p:nvSpPr>
          <p:spPr>
            <a:xfrm>
              <a:off x="5914867" y="534064"/>
              <a:ext cx="775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Security </a:t>
              </a:r>
              <a:r>
                <a:rPr lang="en-US" sz="1600" dirty="0" smtClean="0">
                  <a:solidFill>
                    <a:schemeClr val="lt1"/>
                  </a:solidFill>
                </a:rPr>
                <a:t>&amp; Isolation</a:t>
              </a:r>
              <a:endParaRPr lang="en-US" sz="1600" dirty="0">
                <a:solidFill>
                  <a:schemeClr val="lt1"/>
                </a:solidFill>
              </a:endParaRPr>
            </a:p>
          </p:txBody>
        </p:sp>
        <p:sp>
          <p:nvSpPr>
            <p:cNvPr id="84" name="Oval 83"/>
            <p:cNvSpPr/>
            <p:nvPr/>
          </p:nvSpPr>
          <p:spPr>
            <a:xfrm>
              <a:off x="1962835" y="565705"/>
              <a:ext cx="463835" cy="46383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un 5"/>
            <p:cNvSpPr/>
            <p:nvPr/>
          </p:nvSpPr>
          <p:spPr>
            <a:xfrm>
              <a:off x="2010773" y="610561"/>
              <a:ext cx="363645" cy="363645"/>
            </a:xfrm>
            <a:prstGeom prst="sun">
              <a:avLst/>
            </a:prstGeom>
            <a:solidFill>
              <a:srgbClr val="FFFF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4" name="Group 63"/>
          <p:cNvGrpSpPr/>
          <p:nvPr/>
        </p:nvGrpSpPr>
        <p:grpSpPr>
          <a:xfrm>
            <a:off x="5520825" y="4022344"/>
            <a:ext cx="3409492" cy="616192"/>
            <a:chOff x="184080" y="4377802"/>
            <a:chExt cx="4336746" cy="531523"/>
          </a:xfrm>
        </p:grpSpPr>
        <p:grpSp>
          <p:nvGrpSpPr>
            <p:cNvPr id="65" name="Group 64"/>
            <p:cNvGrpSpPr/>
            <p:nvPr/>
          </p:nvGrpSpPr>
          <p:grpSpPr>
            <a:xfrm>
              <a:off x="184080" y="4377802"/>
              <a:ext cx="1010802" cy="527416"/>
              <a:chOff x="184080" y="4448922"/>
              <a:chExt cx="1010802" cy="527416"/>
            </a:xfrm>
          </p:grpSpPr>
          <p:pic>
            <p:nvPicPr>
              <p:cNvPr id="90" name="Picture 89"/>
              <p:cNvPicPr>
                <a:picLocks noChangeAspect="1"/>
              </p:cNvPicPr>
              <p:nvPr/>
            </p:nvPicPr>
            <p:blipFill>
              <a:blip r:embed="rId10" cstate="print"/>
              <a:srcRect b="-4013"/>
              <a:stretch>
                <a:fillRect/>
              </a:stretch>
            </p:blipFill>
            <p:spPr bwMode="auto">
              <a:xfrm>
                <a:off x="184080" y="4448922"/>
                <a:ext cx="1010802" cy="527416"/>
              </a:xfrm>
              <a:prstGeom prst="rect">
                <a:avLst/>
              </a:prstGeom>
              <a:noFill/>
              <a:ln w="9525">
                <a:noFill/>
                <a:miter lim="800000"/>
                <a:headEnd/>
                <a:tailEnd/>
              </a:ln>
            </p:spPr>
          </p:pic>
          <p:pic>
            <p:nvPicPr>
              <p:cNvPr id="91" name="Picture 90"/>
              <p:cNvPicPr>
                <a:picLocks noChangeAspect="1"/>
              </p:cNvPicPr>
              <p:nvPr/>
            </p:nvPicPr>
            <p:blipFill>
              <a:blip r:embed="rId11" cstate="print">
                <a:clrChange>
                  <a:clrFrom>
                    <a:srgbClr val="FFFFFF"/>
                  </a:clrFrom>
                  <a:clrTo>
                    <a:srgbClr val="FFFFFF">
                      <a:alpha val="0"/>
                    </a:srgbClr>
                  </a:clrTo>
                </a:clrChange>
              </a:blip>
              <a:stretch>
                <a:fillRect/>
              </a:stretch>
            </p:blipFill>
            <p:spPr>
              <a:xfrm>
                <a:off x="298664" y="4599300"/>
                <a:ext cx="795411" cy="201398"/>
              </a:xfrm>
              <a:prstGeom prst="rect">
                <a:avLst/>
              </a:prstGeom>
            </p:spPr>
          </p:pic>
        </p:grpSp>
        <p:grpSp>
          <p:nvGrpSpPr>
            <p:cNvPr id="66" name="Group 65"/>
            <p:cNvGrpSpPr/>
            <p:nvPr/>
          </p:nvGrpSpPr>
          <p:grpSpPr>
            <a:xfrm>
              <a:off x="2400043" y="4380286"/>
              <a:ext cx="1010802" cy="527416"/>
              <a:chOff x="2400043" y="4451406"/>
              <a:chExt cx="1010802" cy="527416"/>
            </a:xfrm>
          </p:grpSpPr>
          <p:pic>
            <p:nvPicPr>
              <p:cNvPr id="88" name="Picture 87"/>
              <p:cNvPicPr>
                <a:picLocks noChangeAspect="1"/>
              </p:cNvPicPr>
              <p:nvPr/>
            </p:nvPicPr>
            <p:blipFill>
              <a:blip r:embed="rId10" cstate="print"/>
              <a:srcRect b="-4013"/>
              <a:stretch>
                <a:fillRect/>
              </a:stretch>
            </p:blipFill>
            <p:spPr bwMode="auto">
              <a:xfrm>
                <a:off x="2400043" y="4451406"/>
                <a:ext cx="1010802" cy="527416"/>
              </a:xfrm>
              <a:prstGeom prst="rect">
                <a:avLst/>
              </a:prstGeom>
              <a:noFill/>
              <a:ln w="9525">
                <a:noFill/>
                <a:miter lim="800000"/>
                <a:headEnd/>
                <a:tailEnd/>
              </a:ln>
            </p:spPr>
          </p:pic>
          <p:pic>
            <p:nvPicPr>
              <p:cNvPr id="89" name="Picture 2" descr="https://encrypted-tbn0.gstatic.com/images?q=tbn:ANd9GcRgWtweeNVNot_dJ1JZ4fATg5X0qxTniN17Zry9UylCHUwXFy8KJQ"/>
              <p:cNvPicPr>
                <a:picLocks noChangeAspect="1" noChangeArrowheads="1"/>
              </p:cNvPicPr>
              <p:nvPr/>
            </p:nvPicPr>
            <p:blipFill>
              <a:blip r:embed="rId12" cstate="print"/>
              <a:srcRect/>
              <a:stretch>
                <a:fillRect/>
              </a:stretch>
            </p:blipFill>
            <p:spPr bwMode="auto">
              <a:xfrm>
                <a:off x="2554233" y="4566255"/>
                <a:ext cx="644978" cy="261401"/>
              </a:xfrm>
              <a:prstGeom prst="rect">
                <a:avLst/>
              </a:prstGeom>
              <a:noFill/>
            </p:spPr>
          </p:pic>
        </p:grpSp>
        <p:grpSp>
          <p:nvGrpSpPr>
            <p:cNvPr id="72" name="Group 71"/>
            <p:cNvGrpSpPr/>
            <p:nvPr/>
          </p:nvGrpSpPr>
          <p:grpSpPr>
            <a:xfrm>
              <a:off x="1286160" y="4378688"/>
              <a:ext cx="1010802" cy="527416"/>
              <a:chOff x="1286160" y="4449808"/>
              <a:chExt cx="1010802" cy="527416"/>
            </a:xfrm>
          </p:grpSpPr>
          <p:pic>
            <p:nvPicPr>
              <p:cNvPr id="86" name="Picture 85"/>
              <p:cNvPicPr>
                <a:picLocks noChangeAspect="1"/>
              </p:cNvPicPr>
              <p:nvPr/>
            </p:nvPicPr>
            <p:blipFill>
              <a:blip r:embed="rId10" cstate="print"/>
              <a:srcRect b="-4013"/>
              <a:stretch>
                <a:fillRect/>
              </a:stretch>
            </p:blipFill>
            <p:spPr bwMode="auto">
              <a:xfrm>
                <a:off x="1286160" y="4449808"/>
                <a:ext cx="1010802" cy="527416"/>
              </a:xfrm>
              <a:prstGeom prst="rect">
                <a:avLst/>
              </a:prstGeom>
              <a:noFill/>
              <a:ln w="9525">
                <a:noFill/>
                <a:miter lim="800000"/>
                <a:headEnd/>
                <a:tailEnd/>
              </a:ln>
            </p:spPr>
          </p:pic>
          <p:pic>
            <p:nvPicPr>
              <p:cNvPr id="87" name="Picture 86" descr="openstack_logo.jpg"/>
              <p:cNvPicPr>
                <a:picLocks noChangeAspect="1"/>
              </p:cNvPicPr>
              <p:nvPr/>
            </p:nvPicPr>
            <p:blipFill rotWithShape="1">
              <a:blip r:embed="rId13" cstate="print">
                <a:extLst>
                  <a:ext uri="{28A0092B-C50C-407E-A947-70E740481C1C}">
                    <a14:useLocalDpi xmlns:a14="http://schemas.microsoft.com/office/drawing/2010/main" val="0"/>
                  </a:ext>
                </a:extLst>
              </a:blip>
              <a:srcRect l="4286"/>
              <a:stretch/>
            </p:blipFill>
            <p:spPr>
              <a:xfrm>
                <a:off x="1415014" y="4589521"/>
                <a:ext cx="716742" cy="238135"/>
              </a:xfrm>
              <a:prstGeom prst="rect">
                <a:avLst/>
              </a:prstGeom>
            </p:spPr>
          </p:pic>
        </p:grpSp>
        <p:grpSp>
          <p:nvGrpSpPr>
            <p:cNvPr id="73" name="Group 72"/>
            <p:cNvGrpSpPr/>
            <p:nvPr/>
          </p:nvGrpSpPr>
          <p:grpSpPr>
            <a:xfrm>
              <a:off x="3510024" y="4381909"/>
              <a:ext cx="1010802" cy="527416"/>
              <a:chOff x="3510024" y="4453029"/>
              <a:chExt cx="1010802" cy="527416"/>
            </a:xfrm>
          </p:grpSpPr>
          <p:pic>
            <p:nvPicPr>
              <p:cNvPr id="74" name="Picture 73"/>
              <p:cNvPicPr>
                <a:picLocks noChangeAspect="1"/>
              </p:cNvPicPr>
              <p:nvPr/>
            </p:nvPicPr>
            <p:blipFill>
              <a:blip r:embed="rId10" cstate="print"/>
              <a:srcRect b="-4013"/>
              <a:stretch>
                <a:fillRect/>
              </a:stretch>
            </p:blipFill>
            <p:spPr bwMode="auto">
              <a:xfrm>
                <a:off x="3510024" y="4453029"/>
                <a:ext cx="1010802" cy="527416"/>
              </a:xfrm>
              <a:prstGeom prst="rect">
                <a:avLst/>
              </a:prstGeom>
              <a:noFill/>
              <a:ln w="9525">
                <a:noFill/>
                <a:miter lim="800000"/>
                <a:headEnd/>
                <a:tailEnd/>
              </a:ln>
            </p:spPr>
          </p:pic>
          <p:pic>
            <p:nvPicPr>
              <p:cNvPr id="83" name="Picture 82"/>
              <p:cNvPicPr>
                <a:picLocks noChangeAspect="1"/>
              </p:cNvPicPr>
              <p:nvPr/>
            </p:nvPicPr>
            <p:blipFill>
              <a:blip r:embed="rId14"/>
              <a:stretch>
                <a:fillRect/>
              </a:stretch>
            </p:blipFill>
            <p:spPr>
              <a:xfrm>
                <a:off x="3650837" y="4531964"/>
                <a:ext cx="327845" cy="327845"/>
              </a:xfrm>
              <a:prstGeom prst="rect">
                <a:avLst/>
              </a:prstGeom>
            </p:spPr>
          </p:pic>
          <p:sp>
            <p:nvSpPr>
              <p:cNvPr id="85" name="TextBox 84"/>
              <p:cNvSpPr txBox="1"/>
              <p:nvPr/>
            </p:nvSpPr>
            <p:spPr>
              <a:xfrm>
                <a:off x="3926438" y="4558266"/>
                <a:ext cx="594388"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sp>
        <p:nvSpPr>
          <p:cNvPr id="106" name="Shape 3804"/>
          <p:cNvSpPr/>
          <p:nvPr/>
        </p:nvSpPr>
        <p:spPr>
          <a:xfrm>
            <a:off x="2231887" y="390572"/>
            <a:ext cx="1260146" cy="66870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107" name="Shape 3802"/>
          <p:cNvSpPr txBox="1"/>
          <p:nvPr/>
        </p:nvSpPr>
        <p:spPr>
          <a:xfrm>
            <a:off x="2259767" y="429725"/>
            <a:ext cx="1232266" cy="629569"/>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smtClean="0">
                <a:solidFill>
                  <a:schemeClr val="lt1"/>
                </a:solidFill>
              </a:rPr>
              <a:t>Infrastructure as code</a:t>
            </a:r>
            <a:endParaRPr lang="en-US" sz="1600" dirty="0">
              <a:solidFill>
                <a:schemeClr val="lt1"/>
              </a:solidFill>
            </a:endParaRPr>
          </a:p>
        </p:txBody>
      </p:sp>
    </p:spTree>
    <p:extLst>
      <p:ext uri="{BB962C8B-B14F-4D97-AF65-F5344CB8AC3E}">
        <p14:creationId xmlns:p14="http://schemas.microsoft.com/office/powerpoint/2010/main" val="2797232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690584"/>
            <a:ext cx="6207760" cy="44529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6400800" y="1099179"/>
            <a:ext cx="2681277" cy="954107"/>
          </a:xfrm>
          <a:prstGeom prst="rect">
            <a:avLst/>
          </a:prstGeom>
          <a:noFill/>
          <a:ln>
            <a:solidFill>
              <a:schemeClr val="accent4"/>
            </a:solidFill>
          </a:ln>
        </p:spPr>
        <p:txBody>
          <a:bodyPr wrap="square" rtlCol="0">
            <a:spAutoFit/>
          </a:bodyPr>
          <a:lstStyle/>
          <a:p>
            <a:r>
              <a:rPr lang="en-US" sz="1400" dirty="0" smtClean="0">
                <a:solidFill>
                  <a:srgbClr val="FFFFFF"/>
                </a:solidFill>
              </a:rPr>
              <a:t>“The hardest part of building microservices is in the outer architecture (All of the blue boxed components).”</a:t>
            </a:r>
            <a:endParaRPr lang="en-US" sz="1400" dirty="0">
              <a:solidFill>
                <a:srgbClr val="FFFFFF"/>
              </a:solidFill>
            </a:endParaRPr>
          </a:p>
        </p:txBody>
      </p:sp>
      <p:sp>
        <p:nvSpPr>
          <p:cNvPr id="6" name="TextBox 5"/>
          <p:cNvSpPr txBox="1"/>
          <p:nvPr/>
        </p:nvSpPr>
        <p:spPr>
          <a:xfrm>
            <a:off x="6482561" y="3502072"/>
            <a:ext cx="2518717" cy="954107"/>
          </a:xfrm>
          <a:prstGeom prst="rect">
            <a:avLst/>
          </a:prstGeom>
          <a:noFill/>
          <a:ln>
            <a:solidFill>
              <a:srgbClr val="8064A2"/>
            </a:solidFill>
          </a:ln>
        </p:spPr>
        <p:txBody>
          <a:bodyPr wrap="square" rtlCol="0">
            <a:spAutoFit/>
          </a:bodyPr>
          <a:lstStyle/>
          <a:p>
            <a:r>
              <a:rPr lang="en-US" sz="1400" dirty="0" smtClean="0">
                <a:solidFill>
                  <a:srgbClr val="FFFFFF"/>
                </a:solidFill>
              </a:rPr>
              <a:t>“Easiest part of the microservices is in the inner architecture. The architecture of an individual </a:t>
            </a:r>
            <a:r>
              <a:rPr lang="en-US" sz="1400" dirty="0" err="1" smtClean="0">
                <a:solidFill>
                  <a:srgbClr val="FFFFFF"/>
                </a:solidFill>
              </a:rPr>
              <a:t>microservice</a:t>
            </a:r>
            <a:r>
              <a:rPr lang="en-US" sz="1400" dirty="0" smtClean="0">
                <a:solidFill>
                  <a:srgbClr val="FFFFFF"/>
                </a:solidFill>
              </a:rPr>
              <a:t>.”</a:t>
            </a:r>
            <a:endParaRPr lang="en-US" sz="1400" dirty="0">
              <a:solidFill>
                <a:srgbClr val="FFFFFF"/>
              </a:solidFill>
            </a:endParaRPr>
          </a:p>
        </p:txBody>
      </p:sp>
      <p:sp>
        <p:nvSpPr>
          <p:cNvPr id="9" name="Title 3"/>
          <p:cNvSpPr>
            <a:spLocks noGrp="1"/>
          </p:cNvSpPr>
          <p:nvPr>
            <p:ph type="title"/>
          </p:nvPr>
        </p:nvSpPr>
        <p:spPr>
          <a:xfrm>
            <a:off x="113722" y="149918"/>
            <a:ext cx="9030278" cy="474445"/>
          </a:xfrm>
        </p:spPr>
        <p:txBody>
          <a:bodyPr/>
          <a:lstStyle/>
          <a:p>
            <a:pPr lvl="0" algn="l"/>
            <a:r>
              <a:rPr lang="en-US" sz="2800" dirty="0" smtClean="0">
                <a:solidFill>
                  <a:srgbClr val="008774"/>
                </a:solidFill>
              </a:rPr>
              <a:t>Cloud Native Platforms </a:t>
            </a:r>
            <a:r>
              <a:rPr lang="en-US" sz="2800" dirty="0">
                <a:solidFill>
                  <a:srgbClr val="008774"/>
                </a:solidFill>
              </a:rPr>
              <a:t>P</a:t>
            </a:r>
            <a:r>
              <a:rPr lang="en-US" sz="2800" dirty="0" smtClean="0">
                <a:solidFill>
                  <a:srgbClr val="008774"/>
                </a:solidFill>
              </a:rPr>
              <a:t>rovide the Outer Architecture</a:t>
            </a:r>
            <a:endParaRPr lang="en-US" sz="2800" dirty="0">
              <a:solidFill>
                <a:srgbClr val="008774"/>
              </a:solidFill>
            </a:endParaRPr>
          </a:p>
        </p:txBody>
      </p:sp>
      <p:sp>
        <p:nvSpPr>
          <p:cNvPr id="2" name="Rectangle 1"/>
          <p:cNvSpPr/>
          <p:nvPr/>
        </p:nvSpPr>
        <p:spPr>
          <a:xfrm>
            <a:off x="568960" y="2387600"/>
            <a:ext cx="7254240" cy="650240"/>
          </a:xfrm>
          <a:prstGeom prst="rect">
            <a:avLst/>
          </a:prstGeom>
          <a:noFill/>
          <a:ln w="38100" cmpd="sng">
            <a:solidFill>
              <a:srgbClr val="FFFF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6400800" y="2387600"/>
            <a:ext cx="1341120" cy="646331"/>
          </a:xfrm>
          <a:prstGeom prst="rect">
            <a:avLst/>
          </a:prstGeom>
          <a:noFill/>
          <a:ln>
            <a:noFill/>
          </a:ln>
        </p:spPr>
        <p:txBody>
          <a:bodyPr wrap="square" rtlCol="0">
            <a:spAutoFit/>
          </a:bodyPr>
          <a:lstStyle/>
          <a:p>
            <a:r>
              <a:rPr lang="en-US" dirty="0" smtClean="0">
                <a:solidFill>
                  <a:srgbClr val="FFFF00"/>
                </a:solidFill>
              </a:rPr>
              <a:t>Inner </a:t>
            </a:r>
          </a:p>
          <a:p>
            <a:r>
              <a:rPr lang="en-US" dirty="0" smtClean="0">
                <a:solidFill>
                  <a:srgbClr val="FFFF00"/>
                </a:solidFill>
              </a:rPr>
              <a:t>Architecture</a:t>
            </a:r>
            <a:endParaRPr lang="en-US" dirty="0">
              <a:solidFill>
                <a:srgbClr val="FFFF00"/>
              </a:solidFill>
            </a:endParaRPr>
          </a:p>
        </p:txBody>
      </p:sp>
    </p:spTree>
    <p:extLst>
      <p:ext uri="{BB962C8B-B14F-4D97-AF65-F5344CB8AC3E}">
        <p14:creationId xmlns:p14="http://schemas.microsoft.com/office/powerpoint/2010/main" val="39987782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404821" y="1870604"/>
            <a:ext cx="4334358" cy="1402292"/>
            <a:chOff x="3302000" y="3753556"/>
            <a:chExt cx="2398889" cy="776111"/>
          </a:xfrm>
        </p:grpSpPr>
        <p:sp>
          <p:nvSpPr>
            <p:cNvPr id="3" name="Rounded Rectangle 2"/>
            <p:cNvSpPr/>
            <p:nvPr/>
          </p:nvSpPr>
          <p:spPr>
            <a:xfrm>
              <a:off x="3302000" y="3753556"/>
              <a:ext cx="2398889" cy="776111"/>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3426477" y="3897922"/>
              <a:ext cx="2152818" cy="531641"/>
            </a:xfrm>
            <a:prstGeom prst="rect">
              <a:avLst/>
            </a:prstGeom>
            <a:solidFill>
              <a:schemeClr val="bg1"/>
            </a:solidFill>
          </p:spPr>
        </p:pic>
      </p:grpSp>
      <p:sp>
        <p:nvSpPr>
          <p:cNvPr id="5" name="Title 1"/>
          <p:cNvSpPr txBox="1">
            <a:spLocks/>
          </p:cNvSpPr>
          <p:nvPr/>
        </p:nvSpPr>
        <p:spPr>
          <a:xfrm>
            <a:off x="113721" y="149918"/>
            <a:ext cx="8080540" cy="47444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b="1" dirty="0" smtClean="0">
                <a:solidFill>
                  <a:srgbClr val="008774"/>
                </a:solidFill>
                <a:latin typeface="Arial"/>
                <a:cs typeface="Arial"/>
              </a:rPr>
              <a:t>Also a Challenge </a:t>
            </a:r>
            <a:r>
              <a:rPr lang="is-IS" sz="3200" b="1" dirty="0" smtClean="0">
                <a:solidFill>
                  <a:srgbClr val="008774"/>
                </a:solidFill>
                <a:latin typeface="Arial"/>
                <a:cs typeface="Arial"/>
              </a:rPr>
              <a:t>…</a:t>
            </a:r>
            <a:endParaRPr lang="en-US" sz="3200" b="1" dirty="0">
              <a:solidFill>
                <a:srgbClr val="008774"/>
              </a:solidFill>
              <a:latin typeface="Arial"/>
              <a:cs typeface="Arial"/>
            </a:endParaRPr>
          </a:p>
        </p:txBody>
      </p:sp>
      <p:sp>
        <p:nvSpPr>
          <p:cNvPr id="6" name="Title 1"/>
          <p:cNvSpPr txBox="1">
            <a:spLocks/>
          </p:cNvSpPr>
          <p:nvPr/>
        </p:nvSpPr>
        <p:spPr>
          <a:xfrm>
            <a:off x="266121" y="3778040"/>
            <a:ext cx="8080540" cy="47444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is-IS" sz="3200" b="1" dirty="0" smtClean="0">
                <a:solidFill>
                  <a:srgbClr val="008774"/>
                </a:solidFill>
                <a:latin typeface="Arial"/>
                <a:cs typeface="Arial"/>
              </a:rPr>
              <a:t>… </a:t>
            </a:r>
            <a:r>
              <a:rPr lang="en-US" sz="3200" b="1" dirty="0" smtClean="0">
                <a:solidFill>
                  <a:srgbClr val="008774"/>
                </a:solidFill>
                <a:latin typeface="Arial"/>
                <a:cs typeface="Arial"/>
              </a:rPr>
              <a:t>in the Cloud, at Scale</a:t>
            </a:r>
            <a:endParaRPr lang="en-US" sz="3200" b="1" dirty="0">
              <a:solidFill>
                <a:srgbClr val="008774"/>
              </a:solidFill>
              <a:latin typeface="Arial"/>
              <a:cs typeface="Arial"/>
            </a:endParaRPr>
          </a:p>
        </p:txBody>
      </p:sp>
    </p:spTree>
    <p:extLst>
      <p:ext uri="{BB962C8B-B14F-4D97-AF65-F5344CB8AC3E}">
        <p14:creationId xmlns:p14="http://schemas.microsoft.com/office/powerpoint/2010/main" val="3467678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r>
              <a:rPr lang="en-US" sz="3200" dirty="0" smtClean="0">
                <a:sym typeface="Arial"/>
              </a:rPr>
              <a:t>Agenda</a:t>
            </a:r>
            <a:endParaRPr lang="en-US" sz="3200" dirty="0">
              <a:sym typeface="Arial"/>
            </a:endParaRPr>
          </a:p>
        </p:txBody>
      </p:sp>
      <p:sp>
        <p:nvSpPr>
          <p:cNvPr id="196" name="Shape 196"/>
          <p:cNvSpPr txBox="1">
            <a:spLocks noGrp="1"/>
          </p:cNvSpPr>
          <p:nvPr>
            <p:ph type="body" sz="quarter" idx="13"/>
          </p:nvPr>
        </p:nvSpPr>
        <p:spPr>
          <a:xfrm>
            <a:off x="431800" y="624362"/>
            <a:ext cx="8551408" cy="3848609"/>
          </a:xfrm>
        </p:spPr>
        <p:txBody>
          <a:bodyPr/>
          <a:lstStyle/>
          <a:p>
            <a:pPr marL="514350" lvl="0" indent="-514350">
              <a:buClr>
                <a:srgbClr val="008774"/>
              </a:buClr>
              <a:buFont typeface="+mj-lt"/>
              <a:buAutoNum type="arabicPeriod"/>
            </a:pPr>
            <a:endParaRPr lang="en-US" sz="2800" dirty="0" smtClean="0">
              <a:solidFill>
                <a:schemeClr val="accent6"/>
              </a:solidFill>
              <a:sym typeface="Arial"/>
            </a:endParaRPr>
          </a:p>
          <a:p>
            <a:pPr marL="514350" lvl="0" indent="-514350">
              <a:buClr>
                <a:srgbClr val="008774"/>
              </a:buClr>
              <a:buFont typeface="+mj-lt"/>
              <a:buAutoNum type="arabicPeriod"/>
            </a:pPr>
            <a:r>
              <a:rPr lang="en-US" sz="2800" dirty="0" smtClean="0">
                <a:solidFill>
                  <a:schemeClr val="accent6"/>
                </a:solidFill>
                <a:sym typeface="Arial"/>
              </a:rPr>
              <a:t>Why?</a:t>
            </a:r>
          </a:p>
          <a:p>
            <a:pPr marL="514350" lvl="0" indent="-514350">
              <a:buClr>
                <a:srgbClr val="008774"/>
              </a:buClr>
              <a:buFont typeface="+mj-lt"/>
              <a:buAutoNum type="arabicPeriod"/>
            </a:pPr>
            <a:r>
              <a:rPr lang="en-US" sz="2800" dirty="0" smtClean="0">
                <a:solidFill>
                  <a:schemeClr val="accent6"/>
                </a:solidFill>
                <a:sym typeface="Arial"/>
              </a:rPr>
              <a:t>What?</a:t>
            </a:r>
          </a:p>
          <a:p>
            <a:pPr marL="514350" lvl="0" indent="-514350">
              <a:buClr>
                <a:srgbClr val="008774"/>
              </a:buClr>
              <a:buFont typeface="+mj-lt"/>
              <a:buAutoNum type="arabicPeriod"/>
            </a:pPr>
            <a:r>
              <a:rPr lang="en-US" sz="2800" dirty="0" smtClean="0">
                <a:solidFill>
                  <a:schemeClr val="accent6"/>
                </a:solidFill>
                <a:sym typeface="Arial"/>
              </a:rPr>
              <a:t>How?</a:t>
            </a:r>
            <a:endParaRPr lang="en-US" sz="2800" dirty="0">
              <a:solidFill>
                <a:schemeClr val="accent6"/>
              </a:solidFill>
              <a:sym typeface="Arial"/>
            </a:endParaRPr>
          </a:p>
        </p:txBody>
      </p:sp>
    </p:spTree>
    <p:extLst>
      <p:ext uri="{BB962C8B-B14F-4D97-AF65-F5344CB8AC3E}">
        <p14:creationId xmlns:p14="http://schemas.microsoft.com/office/powerpoint/2010/main" val="201950311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3" name="Rounded Rectangle 2"/>
          <p:cNvSpPr/>
          <p:nvPr/>
        </p:nvSpPr>
        <p:spPr>
          <a:xfrm>
            <a:off x="3302000" y="3753556"/>
            <a:ext cx="2398889" cy="776111"/>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Shape 195"/>
          <p:cNvSpPr txBox="1">
            <a:spLocks noGrp="1"/>
          </p:cNvSpPr>
          <p:nvPr>
            <p:ph type="title"/>
          </p:nvPr>
        </p:nvSpPr>
        <p:spPr/>
        <p:txBody>
          <a:bodyPr/>
          <a:lstStyle/>
          <a:p>
            <a:pPr lvl="0"/>
            <a:r>
              <a:rPr lang="en-US" sz="3200" dirty="0" smtClean="0"/>
              <a:t>App Pools, IIS, Containers, VM’s…</a:t>
            </a:r>
            <a:endParaRPr lang="en-US" sz="3200" dirty="0">
              <a:sym typeface="Arial"/>
            </a:endParaRPr>
          </a:p>
        </p:txBody>
      </p:sp>
      <p:grpSp>
        <p:nvGrpSpPr>
          <p:cNvPr id="5" name="Group 4"/>
          <p:cNvGrpSpPr/>
          <p:nvPr/>
        </p:nvGrpSpPr>
        <p:grpSpPr>
          <a:xfrm>
            <a:off x="5915995" y="1515400"/>
            <a:ext cx="2126347" cy="2380050"/>
            <a:chOff x="125337" y="1263378"/>
            <a:chExt cx="2126347" cy="2380050"/>
          </a:xfrm>
        </p:grpSpPr>
        <p:sp>
          <p:nvSpPr>
            <p:cNvPr id="6" name="Shape 250"/>
            <p:cNvSpPr/>
            <p:nvPr/>
          </p:nvSpPr>
          <p:spPr>
            <a:xfrm>
              <a:off x="125337" y="1263378"/>
              <a:ext cx="2126347" cy="2380050"/>
            </a:xfrm>
            <a:prstGeom prst="roundRect">
              <a:avLst>
                <a:gd name="adj" fmla="val 7895"/>
              </a:avLst>
            </a:prstGeom>
            <a:solidFill>
              <a:srgbClr val="A6A6A6"/>
            </a:solidFill>
            <a:ln w="9525" cap="flat" cmpd="sng">
              <a:solidFill>
                <a:schemeClr val="lt1"/>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45700" rIns="91425" bIns="45700" anchor="b" anchorCtr="1">
              <a:noAutofit/>
            </a:bodyPr>
            <a:lstStyle/>
            <a:p>
              <a:pPr marL="0" marR="0" lvl="0" indent="0" algn="ctr" rtl="0">
                <a:spcBef>
                  <a:spcPts val="0"/>
                </a:spcBef>
                <a:buNone/>
              </a:pPr>
              <a:r>
                <a:rPr lang="en-US" sz="1800" b="1" i="0" u="none" strike="noStrike" cap="none" dirty="0" smtClean="0">
                  <a:solidFill>
                    <a:schemeClr val="lt1"/>
                  </a:solidFill>
                  <a:latin typeface="Source Sans Pro"/>
                  <a:ea typeface="Source Sans Pro"/>
                  <a:cs typeface="Source Sans Pro"/>
                  <a:sym typeface="Source Sans Pro"/>
                </a:rPr>
                <a:t>Windows VM</a:t>
              </a:r>
              <a:endParaRPr sz="1800" b="1" i="0" u="none" strike="noStrike" cap="none" dirty="0">
                <a:solidFill>
                  <a:schemeClr val="lt1"/>
                </a:solidFill>
                <a:latin typeface="Source Sans Pro"/>
                <a:ea typeface="Source Sans Pro"/>
                <a:cs typeface="Source Sans Pro"/>
                <a:sym typeface="Source Sans Pro"/>
              </a:endParaRPr>
            </a:p>
          </p:txBody>
        </p:sp>
        <p:grpSp>
          <p:nvGrpSpPr>
            <p:cNvPr id="7" name="Group 6"/>
            <p:cNvGrpSpPr/>
            <p:nvPr/>
          </p:nvGrpSpPr>
          <p:grpSpPr>
            <a:xfrm>
              <a:off x="250282" y="1409266"/>
              <a:ext cx="1777426" cy="1696860"/>
              <a:chOff x="250282" y="1409266"/>
              <a:chExt cx="1777426" cy="1696860"/>
            </a:xfrm>
          </p:grpSpPr>
          <p:grpSp>
            <p:nvGrpSpPr>
              <p:cNvPr id="8" name="Group 7"/>
              <p:cNvGrpSpPr/>
              <p:nvPr/>
            </p:nvGrpSpPr>
            <p:grpSpPr>
              <a:xfrm>
                <a:off x="250282" y="1409266"/>
                <a:ext cx="1305559" cy="1311824"/>
                <a:chOff x="4348791" y="1381549"/>
                <a:chExt cx="1305559" cy="1311824"/>
              </a:xfrm>
            </p:grpSpPr>
            <p:sp>
              <p:nvSpPr>
                <p:cNvPr id="21" name="Shape 283"/>
                <p:cNvSpPr/>
                <p:nvPr/>
              </p:nvSpPr>
              <p:spPr>
                <a:xfrm>
                  <a:off x="4348791" y="1381549"/>
                  <a:ext cx="1305559" cy="1311824"/>
                </a:xfrm>
                <a:prstGeom prst="rect">
                  <a:avLst/>
                </a:prstGeom>
                <a:solidFill>
                  <a:srgbClr val="008881"/>
                </a:solidFill>
                <a:ln w="9525" cap="flat" cmpd="sng">
                  <a:solidFill>
                    <a:schemeClr val="lt1"/>
                  </a:solidFill>
                  <a:prstDash val="solid"/>
                  <a:round/>
                  <a:headEnd type="none" w="med" len="med"/>
                  <a:tailEnd type="none" w="med" len="med"/>
                </a:ln>
                <a:effectLst>
                  <a:outerShdw blurRad="50800" dist="38100" dir="2700000" algn="tl" rotWithShape="0">
                    <a:srgbClr val="000000">
                      <a:alpha val="43000"/>
                    </a:srgbClr>
                  </a:outerShdw>
                </a:effectLst>
              </p:spPr>
              <p:txBody>
                <a:bodyPr lIns="91425" tIns="45700" rIns="91425" bIns="45700" anchor="b" anchorCtr="0">
                  <a:noAutofit/>
                </a:bodyPr>
                <a:lstStyle/>
                <a:p>
                  <a:pPr marL="0" marR="0" lvl="0" indent="0" algn="ctr" rtl="0">
                    <a:spcBef>
                      <a:spcPts val="0"/>
                    </a:spcBef>
                    <a:buSzPct val="25000"/>
                    <a:buNone/>
                  </a:pPr>
                  <a:r>
                    <a:rPr lang="en-US" sz="1100" dirty="0" smtClean="0">
                      <a:solidFill>
                        <a:schemeClr val="lt1"/>
                      </a:solidFill>
                      <a:latin typeface="Source Sans Pro"/>
                      <a:ea typeface="Source Sans Pro"/>
                      <a:cs typeface="Source Sans Pro"/>
                      <a:sym typeface="Source Sans Pro"/>
                    </a:rPr>
                    <a:t>Container</a:t>
                  </a:r>
                  <a:endParaRPr lang="en-US" sz="1100" dirty="0">
                    <a:solidFill>
                      <a:schemeClr val="lt1"/>
                    </a:solidFill>
                    <a:latin typeface="Source Sans Pro"/>
                    <a:ea typeface="Source Sans Pro"/>
                    <a:cs typeface="Source Sans Pro"/>
                    <a:sym typeface="Source Sans Pro"/>
                  </a:endParaRPr>
                </a:p>
              </p:txBody>
            </p:sp>
            <p:sp>
              <p:nvSpPr>
                <p:cNvPr id="22" name="Shape 283"/>
                <p:cNvSpPr/>
                <p:nvPr/>
              </p:nvSpPr>
              <p:spPr>
                <a:xfrm>
                  <a:off x="4507400" y="1516687"/>
                  <a:ext cx="1043205" cy="870373"/>
                </a:xfrm>
                <a:prstGeom prst="rect">
                  <a:avLst/>
                </a:prstGeom>
                <a:solidFill>
                  <a:srgbClr val="008881"/>
                </a:solidFill>
                <a:ln w="9525" cap="flat" cmpd="sng">
                  <a:solidFill>
                    <a:schemeClr val="lt1"/>
                  </a:solidFill>
                  <a:prstDash val="solid"/>
                  <a:round/>
                  <a:headEnd type="none" w="med" len="med"/>
                  <a:tailEnd type="none" w="med" len="med"/>
                </a:ln>
                <a:effectLst>
                  <a:outerShdw blurRad="50800" dist="38100" dir="2700000" algn="tl" rotWithShape="0">
                    <a:srgbClr val="000000">
                      <a:alpha val="43000"/>
                    </a:srgbClr>
                  </a:outerShdw>
                </a:effectLst>
              </p:spPr>
              <p:txBody>
                <a:bodyPr lIns="91425" tIns="45700" rIns="91425" bIns="45700" anchor="b" anchorCtr="0">
                  <a:noAutofit/>
                </a:bodyPr>
                <a:lstStyle/>
                <a:p>
                  <a:pPr marL="0" marR="0" lvl="0" indent="0" algn="ctr" rtl="0">
                    <a:spcBef>
                      <a:spcPts val="0"/>
                    </a:spcBef>
                    <a:buSzPct val="25000"/>
                    <a:buNone/>
                  </a:pPr>
                  <a:r>
                    <a:rPr lang="en-US" sz="1100" dirty="0" smtClean="0">
                      <a:solidFill>
                        <a:schemeClr val="lt1"/>
                      </a:solidFill>
                      <a:latin typeface="Source Sans Pro"/>
                      <a:ea typeface="Source Sans Pro"/>
                      <a:cs typeface="Source Sans Pro"/>
                      <a:sym typeface="Source Sans Pro"/>
                    </a:rPr>
                    <a:t>Hosted </a:t>
                  </a:r>
                </a:p>
                <a:p>
                  <a:pPr marL="0" marR="0" lvl="0" indent="0" algn="ctr" rtl="0">
                    <a:spcBef>
                      <a:spcPts val="0"/>
                    </a:spcBef>
                    <a:buSzPct val="25000"/>
                    <a:buNone/>
                  </a:pPr>
                  <a:r>
                    <a:rPr lang="en-US" sz="1100" dirty="0" smtClean="0">
                      <a:solidFill>
                        <a:schemeClr val="lt1"/>
                      </a:solidFill>
                      <a:latin typeface="Source Sans Pro"/>
                      <a:ea typeface="Source Sans Pro"/>
                      <a:cs typeface="Source Sans Pro"/>
                      <a:sym typeface="Source Sans Pro"/>
                    </a:rPr>
                    <a:t>Web Core</a:t>
                  </a:r>
                  <a:endParaRPr lang="en-US" sz="1100" dirty="0">
                    <a:solidFill>
                      <a:schemeClr val="lt1"/>
                    </a:solidFill>
                    <a:latin typeface="Source Sans Pro"/>
                    <a:ea typeface="Source Sans Pro"/>
                    <a:cs typeface="Source Sans Pro"/>
                    <a:sym typeface="Source Sans Pro"/>
                  </a:endParaRPr>
                </a:p>
              </p:txBody>
            </p:sp>
            <p:sp>
              <p:nvSpPr>
                <p:cNvPr id="23" name="Shape 283"/>
                <p:cNvSpPr/>
                <p:nvPr/>
              </p:nvSpPr>
              <p:spPr>
                <a:xfrm>
                  <a:off x="4618320" y="1652046"/>
                  <a:ext cx="803235" cy="287739"/>
                </a:xfrm>
                <a:prstGeom prst="rect">
                  <a:avLst/>
                </a:prstGeom>
                <a:solidFill>
                  <a:srgbClr val="008881"/>
                </a:solidFill>
                <a:ln w="9525" cap="flat" cmpd="sng">
                  <a:solidFill>
                    <a:schemeClr val="lt1"/>
                  </a:solidFill>
                  <a:prstDash val="solid"/>
                  <a:round/>
                  <a:headEnd type="none" w="med" len="med"/>
                  <a:tailEnd type="none" w="med" len="med"/>
                </a:ln>
                <a:effectLst/>
              </p:spPr>
              <p:txBody>
                <a:bodyPr lIns="91425" tIns="45700" rIns="91425" bIns="45700" anchor="ctr" anchorCtr="0">
                  <a:noAutofit/>
                </a:bodyPr>
                <a:lstStyle/>
                <a:p>
                  <a:pPr marL="0" marR="0" lvl="0" indent="0" algn="ctr" rtl="0">
                    <a:spcBef>
                      <a:spcPts val="0"/>
                    </a:spcBef>
                    <a:buSzPct val="25000"/>
                    <a:buNone/>
                  </a:pPr>
                  <a:r>
                    <a:rPr lang="en-US" sz="1100" dirty="0" smtClean="0">
                      <a:solidFill>
                        <a:schemeClr val="lt1"/>
                      </a:solidFill>
                      <a:latin typeface="Source Sans Pro"/>
                      <a:ea typeface="Source Sans Pro"/>
                      <a:cs typeface="Source Sans Pro"/>
                      <a:sym typeface="Source Sans Pro"/>
                    </a:rPr>
                    <a:t>Web App</a:t>
                  </a:r>
                  <a:endParaRPr lang="en-US" sz="1100" dirty="0">
                    <a:solidFill>
                      <a:schemeClr val="lt1"/>
                    </a:solidFill>
                    <a:latin typeface="Source Sans Pro"/>
                    <a:ea typeface="Source Sans Pro"/>
                    <a:cs typeface="Source Sans Pro"/>
                    <a:sym typeface="Source Sans Pro"/>
                  </a:endParaRPr>
                </a:p>
              </p:txBody>
            </p:sp>
          </p:grpSp>
          <p:grpSp>
            <p:nvGrpSpPr>
              <p:cNvPr id="9" name="Group 8"/>
              <p:cNvGrpSpPr/>
              <p:nvPr/>
            </p:nvGrpSpPr>
            <p:grpSpPr>
              <a:xfrm>
                <a:off x="403966" y="1527341"/>
                <a:ext cx="1305559" cy="1311824"/>
                <a:chOff x="4348791" y="1381549"/>
                <a:chExt cx="1305559" cy="1311824"/>
              </a:xfrm>
            </p:grpSpPr>
            <p:sp>
              <p:nvSpPr>
                <p:cNvPr id="18" name="Shape 283"/>
                <p:cNvSpPr/>
                <p:nvPr/>
              </p:nvSpPr>
              <p:spPr>
                <a:xfrm>
                  <a:off x="4348791" y="1381549"/>
                  <a:ext cx="1305559" cy="1311824"/>
                </a:xfrm>
                <a:prstGeom prst="rect">
                  <a:avLst/>
                </a:prstGeom>
                <a:solidFill>
                  <a:srgbClr val="008881"/>
                </a:solidFill>
                <a:ln w="9525" cap="flat" cmpd="sng">
                  <a:solidFill>
                    <a:schemeClr val="lt1"/>
                  </a:solidFill>
                  <a:prstDash val="solid"/>
                  <a:round/>
                  <a:headEnd type="none" w="med" len="med"/>
                  <a:tailEnd type="none" w="med" len="med"/>
                </a:ln>
                <a:effectLst>
                  <a:outerShdw blurRad="50800" dist="38100" dir="2700000" algn="tl" rotWithShape="0">
                    <a:srgbClr val="000000">
                      <a:alpha val="43000"/>
                    </a:srgbClr>
                  </a:outerShdw>
                </a:effectLst>
              </p:spPr>
              <p:txBody>
                <a:bodyPr lIns="91425" tIns="45700" rIns="91425" bIns="45700" anchor="b" anchorCtr="0">
                  <a:noAutofit/>
                </a:bodyPr>
                <a:lstStyle/>
                <a:p>
                  <a:pPr marL="0" marR="0" lvl="0" indent="0" algn="ctr" rtl="0">
                    <a:spcBef>
                      <a:spcPts val="0"/>
                    </a:spcBef>
                    <a:buSzPct val="25000"/>
                    <a:buNone/>
                  </a:pPr>
                  <a:r>
                    <a:rPr lang="en-US" sz="1100" dirty="0" smtClean="0">
                      <a:solidFill>
                        <a:schemeClr val="lt1"/>
                      </a:solidFill>
                      <a:latin typeface="Source Sans Pro"/>
                      <a:ea typeface="Source Sans Pro"/>
                      <a:cs typeface="Source Sans Pro"/>
                      <a:sym typeface="Source Sans Pro"/>
                    </a:rPr>
                    <a:t>Container</a:t>
                  </a:r>
                  <a:endParaRPr lang="en-US" sz="1100" dirty="0">
                    <a:solidFill>
                      <a:schemeClr val="lt1"/>
                    </a:solidFill>
                    <a:latin typeface="Source Sans Pro"/>
                    <a:ea typeface="Source Sans Pro"/>
                    <a:cs typeface="Source Sans Pro"/>
                    <a:sym typeface="Source Sans Pro"/>
                  </a:endParaRPr>
                </a:p>
              </p:txBody>
            </p:sp>
            <p:sp>
              <p:nvSpPr>
                <p:cNvPr id="19" name="Shape 283"/>
                <p:cNvSpPr/>
                <p:nvPr/>
              </p:nvSpPr>
              <p:spPr>
                <a:xfrm>
                  <a:off x="4507400" y="1516687"/>
                  <a:ext cx="1043205" cy="870373"/>
                </a:xfrm>
                <a:prstGeom prst="rect">
                  <a:avLst/>
                </a:prstGeom>
                <a:solidFill>
                  <a:srgbClr val="008881"/>
                </a:solidFill>
                <a:ln w="9525" cap="flat" cmpd="sng">
                  <a:solidFill>
                    <a:schemeClr val="lt1"/>
                  </a:solidFill>
                  <a:prstDash val="solid"/>
                  <a:round/>
                  <a:headEnd type="none" w="med" len="med"/>
                  <a:tailEnd type="none" w="med" len="med"/>
                </a:ln>
                <a:effectLst>
                  <a:outerShdw blurRad="50800" dist="38100" dir="2700000" algn="tl" rotWithShape="0">
                    <a:srgbClr val="000000">
                      <a:alpha val="43000"/>
                    </a:srgbClr>
                  </a:outerShdw>
                </a:effectLst>
              </p:spPr>
              <p:txBody>
                <a:bodyPr lIns="91425" tIns="45700" rIns="91425" bIns="45700" anchor="b" anchorCtr="0">
                  <a:noAutofit/>
                </a:bodyPr>
                <a:lstStyle/>
                <a:p>
                  <a:pPr marL="0" marR="0" lvl="0" indent="0" algn="ctr" rtl="0">
                    <a:spcBef>
                      <a:spcPts val="0"/>
                    </a:spcBef>
                    <a:buSzPct val="25000"/>
                    <a:buNone/>
                  </a:pPr>
                  <a:r>
                    <a:rPr lang="en-US" sz="1100" dirty="0" smtClean="0">
                      <a:solidFill>
                        <a:schemeClr val="lt1"/>
                      </a:solidFill>
                      <a:latin typeface="Source Sans Pro"/>
                      <a:ea typeface="Source Sans Pro"/>
                      <a:cs typeface="Source Sans Pro"/>
                      <a:sym typeface="Source Sans Pro"/>
                    </a:rPr>
                    <a:t>Hosted </a:t>
                  </a:r>
                </a:p>
                <a:p>
                  <a:pPr marL="0" marR="0" lvl="0" indent="0" algn="ctr" rtl="0">
                    <a:spcBef>
                      <a:spcPts val="0"/>
                    </a:spcBef>
                    <a:buSzPct val="25000"/>
                    <a:buNone/>
                  </a:pPr>
                  <a:r>
                    <a:rPr lang="en-US" sz="1100" dirty="0" smtClean="0">
                      <a:solidFill>
                        <a:schemeClr val="lt1"/>
                      </a:solidFill>
                      <a:latin typeface="Source Sans Pro"/>
                      <a:ea typeface="Source Sans Pro"/>
                      <a:cs typeface="Source Sans Pro"/>
                      <a:sym typeface="Source Sans Pro"/>
                    </a:rPr>
                    <a:t>Web Core</a:t>
                  </a:r>
                  <a:endParaRPr lang="en-US" sz="1100" dirty="0">
                    <a:solidFill>
                      <a:schemeClr val="lt1"/>
                    </a:solidFill>
                    <a:latin typeface="Source Sans Pro"/>
                    <a:ea typeface="Source Sans Pro"/>
                    <a:cs typeface="Source Sans Pro"/>
                    <a:sym typeface="Source Sans Pro"/>
                  </a:endParaRPr>
                </a:p>
              </p:txBody>
            </p:sp>
            <p:sp>
              <p:nvSpPr>
                <p:cNvPr id="20" name="Shape 283"/>
                <p:cNvSpPr/>
                <p:nvPr/>
              </p:nvSpPr>
              <p:spPr>
                <a:xfrm>
                  <a:off x="4618320" y="1652046"/>
                  <a:ext cx="803235" cy="287739"/>
                </a:xfrm>
                <a:prstGeom prst="rect">
                  <a:avLst/>
                </a:prstGeom>
                <a:solidFill>
                  <a:srgbClr val="008881"/>
                </a:solidFill>
                <a:ln w="9525" cap="flat" cmpd="sng">
                  <a:solidFill>
                    <a:schemeClr val="lt1"/>
                  </a:solidFill>
                  <a:prstDash val="solid"/>
                  <a:round/>
                  <a:headEnd type="none" w="med" len="med"/>
                  <a:tailEnd type="none" w="med" len="med"/>
                </a:ln>
                <a:effectLst/>
              </p:spPr>
              <p:txBody>
                <a:bodyPr lIns="91425" tIns="45700" rIns="91425" bIns="45700" anchor="ctr" anchorCtr="0">
                  <a:noAutofit/>
                </a:bodyPr>
                <a:lstStyle/>
                <a:p>
                  <a:pPr marL="0" marR="0" lvl="0" indent="0" algn="ctr" rtl="0">
                    <a:spcBef>
                      <a:spcPts val="0"/>
                    </a:spcBef>
                    <a:buSzPct val="25000"/>
                    <a:buNone/>
                  </a:pPr>
                  <a:r>
                    <a:rPr lang="en-US" sz="1100" dirty="0" smtClean="0">
                      <a:solidFill>
                        <a:schemeClr val="lt1"/>
                      </a:solidFill>
                      <a:latin typeface="Source Sans Pro"/>
                      <a:ea typeface="Source Sans Pro"/>
                      <a:cs typeface="Source Sans Pro"/>
                      <a:sym typeface="Source Sans Pro"/>
                    </a:rPr>
                    <a:t>Web App</a:t>
                  </a:r>
                  <a:endParaRPr lang="en-US" sz="1100" dirty="0">
                    <a:solidFill>
                      <a:schemeClr val="lt1"/>
                    </a:solidFill>
                    <a:latin typeface="Source Sans Pro"/>
                    <a:ea typeface="Source Sans Pro"/>
                    <a:cs typeface="Source Sans Pro"/>
                    <a:sym typeface="Source Sans Pro"/>
                  </a:endParaRPr>
                </a:p>
              </p:txBody>
            </p:sp>
          </p:grpSp>
          <p:grpSp>
            <p:nvGrpSpPr>
              <p:cNvPr id="10" name="Group 9"/>
              <p:cNvGrpSpPr/>
              <p:nvPr/>
            </p:nvGrpSpPr>
            <p:grpSpPr>
              <a:xfrm>
                <a:off x="562575" y="1662479"/>
                <a:ext cx="1305559" cy="1311824"/>
                <a:chOff x="4348791" y="1381549"/>
                <a:chExt cx="1305559" cy="1311824"/>
              </a:xfrm>
            </p:grpSpPr>
            <p:sp>
              <p:nvSpPr>
                <p:cNvPr id="15" name="Shape 283"/>
                <p:cNvSpPr/>
                <p:nvPr/>
              </p:nvSpPr>
              <p:spPr>
                <a:xfrm>
                  <a:off x="4348791" y="1381549"/>
                  <a:ext cx="1305559" cy="1311824"/>
                </a:xfrm>
                <a:prstGeom prst="rect">
                  <a:avLst/>
                </a:prstGeom>
                <a:solidFill>
                  <a:srgbClr val="008881"/>
                </a:solidFill>
                <a:ln w="9525" cap="flat" cmpd="sng">
                  <a:solidFill>
                    <a:schemeClr val="lt1"/>
                  </a:solidFill>
                  <a:prstDash val="solid"/>
                  <a:round/>
                  <a:headEnd type="none" w="med" len="med"/>
                  <a:tailEnd type="none" w="med" len="med"/>
                </a:ln>
                <a:effectLst>
                  <a:outerShdw blurRad="50800" dist="38100" dir="2700000" algn="tl" rotWithShape="0">
                    <a:srgbClr val="000000">
                      <a:alpha val="43000"/>
                    </a:srgbClr>
                  </a:outerShdw>
                </a:effectLst>
              </p:spPr>
              <p:txBody>
                <a:bodyPr lIns="91425" tIns="45700" rIns="91425" bIns="45700" anchor="b" anchorCtr="0">
                  <a:noAutofit/>
                </a:bodyPr>
                <a:lstStyle/>
                <a:p>
                  <a:pPr marL="0" marR="0" lvl="0" indent="0" algn="ctr" rtl="0">
                    <a:spcBef>
                      <a:spcPts val="0"/>
                    </a:spcBef>
                    <a:buSzPct val="25000"/>
                    <a:buNone/>
                  </a:pPr>
                  <a:r>
                    <a:rPr lang="en-US" sz="1100" dirty="0" smtClean="0">
                      <a:solidFill>
                        <a:schemeClr val="lt1"/>
                      </a:solidFill>
                      <a:latin typeface="Source Sans Pro"/>
                      <a:ea typeface="Source Sans Pro"/>
                      <a:cs typeface="Source Sans Pro"/>
                      <a:sym typeface="Source Sans Pro"/>
                    </a:rPr>
                    <a:t>Container</a:t>
                  </a:r>
                  <a:endParaRPr lang="en-US" sz="1100" dirty="0">
                    <a:solidFill>
                      <a:schemeClr val="lt1"/>
                    </a:solidFill>
                    <a:latin typeface="Source Sans Pro"/>
                    <a:ea typeface="Source Sans Pro"/>
                    <a:cs typeface="Source Sans Pro"/>
                    <a:sym typeface="Source Sans Pro"/>
                  </a:endParaRPr>
                </a:p>
              </p:txBody>
            </p:sp>
            <p:sp>
              <p:nvSpPr>
                <p:cNvPr id="16" name="Shape 283"/>
                <p:cNvSpPr/>
                <p:nvPr/>
              </p:nvSpPr>
              <p:spPr>
                <a:xfrm>
                  <a:off x="4507400" y="1516687"/>
                  <a:ext cx="1043205" cy="870373"/>
                </a:xfrm>
                <a:prstGeom prst="rect">
                  <a:avLst/>
                </a:prstGeom>
                <a:solidFill>
                  <a:srgbClr val="008881"/>
                </a:solidFill>
                <a:ln w="9525" cap="flat" cmpd="sng">
                  <a:solidFill>
                    <a:schemeClr val="lt1"/>
                  </a:solidFill>
                  <a:prstDash val="solid"/>
                  <a:round/>
                  <a:headEnd type="none" w="med" len="med"/>
                  <a:tailEnd type="none" w="med" len="med"/>
                </a:ln>
                <a:effectLst>
                  <a:outerShdw blurRad="50800" dist="38100" dir="2700000" algn="tl" rotWithShape="0">
                    <a:srgbClr val="000000">
                      <a:alpha val="43000"/>
                    </a:srgbClr>
                  </a:outerShdw>
                </a:effectLst>
              </p:spPr>
              <p:txBody>
                <a:bodyPr lIns="91425" tIns="45700" rIns="91425" bIns="45700" anchor="b" anchorCtr="0">
                  <a:noAutofit/>
                </a:bodyPr>
                <a:lstStyle/>
                <a:p>
                  <a:pPr marL="0" marR="0" lvl="0" indent="0" algn="ctr" rtl="0">
                    <a:spcBef>
                      <a:spcPts val="0"/>
                    </a:spcBef>
                    <a:buSzPct val="25000"/>
                    <a:buNone/>
                  </a:pPr>
                  <a:r>
                    <a:rPr lang="en-US" sz="1100" dirty="0" smtClean="0">
                      <a:solidFill>
                        <a:schemeClr val="lt1"/>
                      </a:solidFill>
                      <a:latin typeface="Source Sans Pro"/>
                      <a:ea typeface="Source Sans Pro"/>
                      <a:cs typeface="Source Sans Pro"/>
                      <a:sym typeface="Source Sans Pro"/>
                    </a:rPr>
                    <a:t>Hosted </a:t>
                  </a:r>
                </a:p>
                <a:p>
                  <a:pPr marL="0" marR="0" lvl="0" indent="0" algn="ctr" rtl="0">
                    <a:spcBef>
                      <a:spcPts val="0"/>
                    </a:spcBef>
                    <a:buSzPct val="25000"/>
                    <a:buNone/>
                  </a:pPr>
                  <a:r>
                    <a:rPr lang="en-US" sz="1100" dirty="0" smtClean="0">
                      <a:solidFill>
                        <a:schemeClr val="lt1"/>
                      </a:solidFill>
                      <a:latin typeface="Source Sans Pro"/>
                      <a:ea typeface="Source Sans Pro"/>
                      <a:cs typeface="Source Sans Pro"/>
                      <a:sym typeface="Source Sans Pro"/>
                    </a:rPr>
                    <a:t>Web Core</a:t>
                  </a:r>
                  <a:endParaRPr lang="en-US" sz="1100" dirty="0">
                    <a:solidFill>
                      <a:schemeClr val="lt1"/>
                    </a:solidFill>
                    <a:latin typeface="Source Sans Pro"/>
                    <a:ea typeface="Source Sans Pro"/>
                    <a:cs typeface="Source Sans Pro"/>
                    <a:sym typeface="Source Sans Pro"/>
                  </a:endParaRPr>
                </a:p>
              </p:txBody>
            </p:sp>
            <p:sp>
              <p:nvSpPr>
                <p:cNvPr id="17" name="Shape 283"/>
                <p:cNvSpPr/>
                <p:nvPr/>
              </p:nvSpPr>
              <p:spPr>
                <a:xfrm>
                  <a:off x="4618320" y="1652046"/>
                  <a:ext cx="803235" cy="287739"/>
                </a:xfrm>
                <a:prstGeom prst="rect">
                  <a:avLst/>
                </a:prstGeom>
                <a:solidFill>
                  <a:srgbClr val="008881"/>
                </a:solidFill>
                <a:ln w="9525" cap="flat" cmpd="sng">
                  <a:solidFill>
                    <a:schemeClr val="lt1"/>
                  </a:solidFill>
                  <a:prstDash val="solid"/>
                  <a:round/>
                  <a:headEnd type="none" w="med" len="med"/>
                  <a:tailEnd type="none" w="med" len="med"/>
                </a:ln>
                <a:effectLst/>
              </p:spPr>
              <p:txBody>
                <a:bodyPr lIns="91425" tIns="45700" rIns="91425" bIns="45700" anchor="ctr" anchorCtr="0">
                  <a:noAutofit/>
                </a:bodyPr>
                <a:lstStyle/>
                <a:p>
                  <a:pPr marL="0" marR="0" lvl="0" indent="0" algn="ctr" rtl="0">
                    <a:spcBef>
                      <a:spcPts val="0"/>
                    </a:spcBef>
                    <a:buSzPct val="25000"/>
                    <a:buNone/>
                  </a:pPr>
                  <a:r>
                    <a:rPr lang="en-US" sz="1100" dirty="0" smtClean="0">
                      <a:solidFill>
                        <a:schemeClr val="lt1"/>
                      </a:solidFill>
                      <a:latin typeface="Source Sans Pro"/>
                      <a:ea typeface="Source Sans Pro"/>
                      <a:cs typeface="Source Sans Pro"/>
                      <a:sym typeface="Source Sans Pro"/>
                    </a:rPr>
                    <a:t>Web App</a:t>
                  </a:r>
                  <a:endParaRPr lang="en-US" sz="1100" dirty="0">
                    <a:solidFill>
                      <a:schemeClr val="lt1"/>
                    </a:solidFill>
                    <a:latin typeface="Source Sans Pro"/>
                    <a:ea typeface="Source Sans Pro"/>
                    <a:cs typeface="Source Sans Pro"/>
                    <a:sym typeface="Source Sans Pro"/>
                  </a:endParaRPr>
                </a:p>
              </p:txBody>
            </p:sp>
          </p:grpSp>
          <p:grpSp>
            <p:nvGrpSpPr>
              <p:cNvPr id="11" name="Group 10"/>
              <p:cNvGrpSpPr/>
              <p:nvPr/>
            </p:nvGrpSpPr>
            <p:grpSpPr>
              <a:xfrm>
                <a:off x="722149" y="1794302"/>
                <a:ext cx="1305559" cy="1311824"/>
                <a:chOff x="4348791" y="1381549"/>
                <a:chExt cx="1305559" cy="1311824"/>
              </a:xfrm>
            </p:grpSpPr>
            <p:sp>
              <p:nvSpPr>
                <p:cNvPr id="12" name="Shape 283"/>
                <p:cNvSpPr/>
                <p:nvPr/>
              </p:nvSpPr>
              <p:spPr>
                <a:xfrm>
                  <a:off x="4348791" y="1381549"/>
                  <a:ext cx="1305559" cy="1311824"/>
                </a:xfrm>
                <a:prstGeom prst="rect">
                  <a:avLst/>
                </a:prstGeom>
                <a:solidFill>
                  <a:srgbClr val="008881"/>
                </a:solidFill>
                <a:ln w="9525" cap="flat" cmpd="sng">
                  <a:solidFill>
                    <a:schemeClr val="lt1"/>
                  </a:solidFill>
                  <a:prstDash val="solid"/>
                  <a:round/>
                  <a:headEnd type="none" w="med" len="med"/>
                  <a:tailEnd type="none" w="med" len="med"/>
                </a:ln>
                <a:effectLst>
                  <a:outerShdw blurRad="50800" dist="38100" dir="2700000" algn="tl" rotWithShape="0">
                    <a:srgbClr val="000000">
                      <a:alpha val="43000"/>
                    </a:srgbClr>
                  </a:outerShdw>
                </a:effectLst>
              </p:spPr>
              <p:txBody>
                <a:bodyPr lIns="91425" tIns="45700" rIns="91425" bIns="45700" anchor="b" anchorCtr="0">
                  <a:noAutofit/>
                </a:bodyPr>
                <a:lstStyle/>
                <a:p>
                  <a:pPr marL="0" marR="0" lvl="0" indent="0" algn="ctr" rtl="0">
                    <a:spcBef>
                      <a:spcPts val="0"/>
                    </a:spcBef>
                    <a:buSzPct val="25000"/>
                    <a:buNone/>
                  </a:pPr>
                  <a:r>
                    <a:rPr lang="en-US" sz="1100" dirty="0" smtClean="0">
                      <a:solidFill>
                        <a:schemeClr val="lt1"/>
                      </a:solidFill>
                      <a:latin typeface="Source Sans Pro"/>
                      <a:ea typeface="Source Sans Pro"/>
                      <a:cs typeface="Source Sans Pro"/>
                      <a:sym typeface="Source Sans Pro"/>
                    </a:rPr>
                    <a:t>Container</a:t>
                  </a:r>
                  <a:endParaRPr lang="en-US" sz="1100" dirty="0">
                    <a:solidFill>
                      <a:schemeClr val="lt1"/>
                    </a:solidFill>
                    <a:latin typeface="Source Sans Pro"/>
                    <a:ea typeface="Source Sans Pro"/>
                    <a:cs typeface="Source Sans Pro"/>
                    <a:sym typeface="Source Sans Pro"/>
                  </a:endParaRPr>
                </a:p>
              </p:txBody>
            </p:sp>
            <p:sp>
              <p:nvSpPr>
                <p:cNvPr id="13" name="Shape 283"/>
                <p:cNvSpPr/>
                <p:nvPr/>
              </p:nvSpPr>
              <p:spPr>
                <a:xfrm>
                  <a:off x="4507400" y="1516687"/>
                  <a:ext cx="1043205" cy="870373"/>
                </a:xfrm>
                <a:prstGeom prst="rect">
                  <a:avLst/>
                </a:prstGeom>
                <a:solidFill>
                  <a:srgbClr val="008881"/>
                </a:solidFill>
                <a:ln w="9525" cap="flat" cmpd="sng">
                  <a:solidFill>
                    <a:schemeClr val="lt1"/>
                  </a:solidFill>
                  <a:prstDash val="solid"/>
                  <a:round/>
                  <a:headEnd type="none" w="med" len="med"/>
                  <a:tailEnd type="none" w="med" len="med"/>
                </a:ln>
                <a:effectLst>
                  <a:outerShdw blurRad="50800" dist="38100" dir="2700000" algn="tl" rotWithShape="0">
                    <a:srgbClr val="000000">
                      <a:alpha val="43000"/>
                    </a:srgbClr>
                  </a:outerShdw>
                </a:effectLst>
              </p:spPr>
              <p:txBody>
                <a:bodyPr lIns="91425" tIns="45700" rIns="91425" bIns="45700" anchor="b" anchorCtr="0">
                  <a:noAutofit/>
                </a:bodyPr>
                <a:lstStyle/>
                <a:p>
                  <a:pPr marL="0" marR="0" lvl="0" indent="0" algn="ctr" rtl="0">
                    <a:spcBef>
                      <a:spcPts val="0"/>
                    </a:spcBef>
                    <a:buSzPct val="25000"/>
                    <a:buNone/>
                  </a:pPr>
                  <a:r>
                    <a:rPr lang="en-US" sz="1100" dirty="0" smtClean="0">
                      <a:solidFill>
                        <a:schemeClr val="lt1"/>
                      </a:solidFill>
                      <a:latin typeface="Source Sans Pro"/>
                      <a:ea typeface="Source Sans Pro"/>
                      <a:cs typeface="Source Sans Pro"/>
                      <a:sym typeface="Source Sans Pro"/>
                    </a:rPr>
                    <a:t>Hosted </a:t>
                  </a:r>
                </a:p>
                <a:p>
                  <a:pPr marL="0" marR="0" lvl="0" indent="0" algn="ctr" rtl="0">
                    <a:spcBef>
                      <a:spcPts val="0"/>
                    </a:spcBef>
                    <a:buSzPct val="25000"/>
                    <a:buNone/>
                  </a:pPr>
                  <a:r>
                    <a:rPr lang="en-US" sz="1100" dirty="0" smtClean="0">
                      <a:solidFill>
                        <a:schemeClr val="lt1"/>
                      </a:solidFill>
                      <a:latin typeface="Source Sans Pro"/>
                      <a:ea typeface="Source Sans Pro"/>
                      <a:cs typeface="Source Sans Pro"/>
                      <a:sym typeface="Source Sans Pro"/>
                    </a:rPr>
                    <a:t>Web Core</a:t>
                  </a:r>
                  <a:endParaRPr lang="en-US" sz="1100" dirty="0">
                    <a:solidFill>
                      <a:schemeClr val="lt1"/>
                    </a:solidFill>
                    <a:latin typeface="Source Sans Pro"/>
                    <a:ea typeface="Source Sans Pro"/>
                    <a:cs typeface="Source Sans Pro"/>
                    <a:sym typeface="Source Sans Pro"/>
                  </a:endParaRPr>
                </a:p>
              </p:txBody>
            </p:sp>
            <p:sp>
              <p:nvSpPr>
                <p:cNvPr id="14" name="Shape 283"/>
                <p:cNvSpPr/>
                <p:nvPr/>
              </p:nvSpPr>
              <p:spPr>
                <a:xfrm>
                  <a:off x="4618320" y="1652046"/>
                  <a:ext cx="803235" cy="287739"/>
                </a:xfrm>
                <a:prstGeom prst="rect">
                  <a:avLst/>
                </a:prstGeom>
                <a:solidFill>
                  <a:srgbClr val="008881"/>
                </a:solidFill>
                <a:ln w="9525" cap="flat" cmpd="sng">
                  <a:solidFill>
                    <a:schemeClr val="lt1"/>
                  </a:solidFill>
                  <a:prstDash val="solid"/>
                  <a:round/>
                  <a:headEnd type="none" w="med" len="med"/>
                  <a:tailEnd type="none" w="med" len="med"/>
                </a:ln>
                <a:effectLst/>
              </p:spPr>
              <p:txBody>
                <a:bodyPr lIns="91425" tIns="45700" rIns="91425" bIns="45700" anchor="ctr" anchorCtr="0">
                  <a:noAutofit/>
                </a:bodyPr>
                <a:lstStyle/>
                <a:p>
                  <a:pPr marL="0" marR="0" lvl="0" indent="0" algn="ctr" rtl="0">
                    <a:spcBef>
                      <a:spcPts val="0"/>
                    </a:spcBef>
                    <a:buSzPct val="25000"/>
                    <a:buNone/>
                  </a:pPr>
                  <a:r>
                    <a:rPr lang="en-US" sz="1100" dirty="0" smtClean="0">
                      <a:solidFill>
                        <a:schemeClr val="lt1"/>
                      </a:solidFill>
                      <a:latin typeface="Source Sans Pro"/>
                      <a:ea typeface="Source Sans Pro"/>
                      <a:cs typeface="Source Sans Pro"/>
                      <a:sym typeface="Source Sans Pro"/>
                    </a:rPr>
                    <a:t>Web App</a:t>
                  </a:r>
                  <a:endParaRPr lang="en-US" sz="1100" dirty="0">
                    <a:solidFill>
                      <a:schemeClr val="lt1"/>
                    </a:solidFill>
                    <a:latin typeface="Source Sans Pro"/>
                    <a:ea typeface="Source Sans Pro"/>
                    <a:cs typeface="Source Sans Pro"/>
                    <a:sym typeface="Source Sans Pro"/>
                  </a:endParaRPr>
                </a:p>
              </p:txBody>
            </p:sp>
          </p:grpSp>
        </p:grpSp>
      </p:grpSp>
      <p:grpSp>
        <p:nvGrpSpPr>
          <p:cNvPr id="24" name="Group 23"/>
          <p:cNvGrpSpPr/>
          <p:nvPr/>
        </p:nvGrpSpPr>
        <p:grpSpPr>
          <a:xfrm>
            <a:off x="854522" y="1515400"/>
            <a:ext cx="2240157" cy="2380050"/>
            <a:chOff x="3877103" y="1225600"/>
            <a:chExt cx="2240157" cy="2380050"/>
          </a:xfrm>
        </p:grpSpPr>
        <p:sp>
          <p:nvSpPr>
            <p:cNvPr id="25" name="Shape 250"/>
            <p:cNvSpPr/>
            <p:nvPr/>
          </p:nvSpPr>
          <p:spPr>
            <a:xfrm>
              <a:off x="3877103" y="1225600"/>
              <a:ext cx="2240157" cy="2380050"/>
            </a:xfrm>
            <a:prstGeom prst="roundRect">
              <a:avLst>
                <a:gd name="adj" fmla="val 7895"/>
              </a:avLst>
            </a:prstGeom>
            <a:solidFill>
              <a:schemeClr val="bg1">
                <a:lumMod val="65000"/>
              </a:schemeClr>
            </a:solidFill>
            <a:ln w="9525" cap="flat" cmpd="sng">
              <a:solidFill>
                <a:schemeClr val="lt1"/>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45700" rIns="91425" bIns="45700" anchor="b" anchorCtr="1">
              <a:noAutofit/>
            </a:bodyPr>
            <a:lstStyle/>
            <a:p>
              <a:pPr marL="0" marR="0" lvl="0" indent="0" algn="ctr" rtl="0">
                <a:spcBef>
                  <a:spcPts val="0"/>
                </a:spcBef>
                <a:buNone/>
              </a:pPr>
              <a:r>
                <a:rPr lang="en-US" sz="1800" b="1" i="0" u="none" strike="noStrike" cap="none" dirty="0" smtClean="0">
                  <a:solidFill>
                    <a:schemeClr val="lt1"/>
                  </a:solidFill>
                  <a:latin typeface="Source Sans Pro"/>
                  <a:ea typeface="Source Sans Pro"/>
                  <a:cs typeface="Source Sans Pro"/>
                  <a:sym typeface="Source Sans Pro"/>
                </a:rPr>
                <a:t>Windows VM</a:t>
              </a:r>
              <a:endParaRPr sz="1800" b="1" i="0" u="none" strike="noStrike" cap="none" dirty="0">
                <a:solidFill>
                  <a:schemeClr val="lt1"/>
                </a:solidFill>
                <a:latin typeface="Source Sans Pro"/>
                <a:ea typeface="Source Sans Pro"/>
                <a:cs typeface="Source Sans Pro"/>
                <a:sym typeface="Source Sans Pro"/>
              </a:endParaRPr>
            </a:p>
          </p:txBody>
        </p:sp>
        <p:grpSp>
          <p:nvGrpSpPr>
            <p:cNvPr id="26" name="Group 25"/>
            <p:cNvGrpSpPr/>
            <p:nvPr/>
          </p:nvGrpSpPr>
          <p:grpSpPr>
            <a:xfrm>
              <a:off x="4002048" y="1371488"/>
              <a:ext cx="1959923" cy="1738062"/>
              <a:chOff x="4002048" y="1371488"/>
              <a:chExt cx="1959923" cy="1738062"/>
            </a:xfrm>
          </p:grpSpPr>
          <p:sp>
            <p:nvSpPr>
              <p:cNvPr id="27" name="Shape 283"/>
              <p:cNvSpPr/>
              <p:nvPr/>
            </p:nvSpPr>
            <p:spPr>
              <a:xfrm>
                <a:off x="4002048" y="1371488"/>
                <a:ext cx="1959923" cy="1738062"/>
              </a:xfrm>
              <a:prstGeom prst="rect">
                <a:avLst/>
              </a:prstGeom>
              <a:solidFill>
                <a:srgbClr val="008881"/>
              </a:solidFill>
              <a:ln w="9525" cap="flat" cmpd="sng">
                <a:solidFill>
                  <a:schemeClr val="lt1"/>
                </a:solidFill>
                <a:prstDash val="solid"/>
                <a:round/>
                <a:headEnd type="none" w="med" len="med"/>
                <a:tailEnd type="none" w="med" len="med"/>
              </a:ln>
              <a:effectLst>
                <a:outerShdw blurRad="50800" dist="38100" dir="2700000" algn="tl" rotWithShape="0">
                  <a:srgbClr val="000000">
                    <a:alpha val="43000"/>
                  </a:srgbClr>
                </a:outerShdw>
              </a:effectLst>
            </p:spPr>
            <p:txBody>
              <a:bodyPr lIns="91425" tIns="45700" rIns="91425" bIns="45700" anchor="b" anchorCtr="0">
                <a:noAutofit/>
              </a:bodyPr>
              <a:lstStyle/>
              <a:p>
                <a:pPr marL="0" marR="0" lvl="0" indent="0" algn="ctr" rtl="0">
                  <a:spcBef>
                    <a:spcPts val="0"/>
                  </a:spcBef>
                  <a:buSzPct val="25000"/>
                  <a:buNone/>
                </a:pPr>
                <a:r>
                  <a:rPr lang="en-US" sz="1100" dirty="0" smtClean="0">
                    <a:solidFill>
                      <a:schemeClr val="lt1"/>
                    </a:solidFill>
                    <a:latin typeface="Source Sans Pro"/>
                    <a:ea typeface="Source Sans Pro"/>
                    <a:cs typeface="Source Sans Pro"/>
                    <a:sym typeface="Source Sans Pro"/>
                  </a:rPr>
                  <a:t>IIS</a:t>
                </a:r>
                <a:endParaRPr lang="en-US" sz="1100" dirty="0">
                  <a:solidFill>
                    <a:schemeClr val="lt1"/>
                  </a:solidFill>
                  <a:latin typeface="Source Sans Pro"/>
                  <a:ea typeface="Source Sans Pro"/>
                  <a:cs typeface="Source Sans Pro"/>
                  <a:sym typeface="Source Sans Pro"/>
                </a:endParaRPr>
              </a:p>
            </p:txBody>
          </p:sp>
          <p:grpSp>
            <p:nvGrpSpPr>
              <p:cNvPr id="28" name="Group 27"/>
              <p:cNvGrpSpPr/>
              <p:nvPr/>
            </p:nvGrpSpPr>
            <p:grpSpPr>
              <a:xfrm>
                <a:off x="4160658" y="1506627"/>
                <a:ext cx="1657117" cy="442273"/>
                <a:chOff x="4160658" y="1506627"/>
                <a:chExt cx="1657117" cy="442273"/>
              </a:xfrm>
            </p:grpSpPr>
            <p:sp>
              <p:nvSpPr>
                <p:cNvPr id="33" name="Shape 283"/>
                <p:cNvSpPr/>
                <p:nvPr/>
              </p:nvSpPr>
              <p:spPr>
                <a:xfrm>
                  <a:off x="4160658" y="1506627"/>
                  <a:ext cx="1657117" cy="442273"/>
                </a:xfrm>
                <a:prstGeom prst="rect">
                  <a:avLst/>
                </a:prstGeom>
                <a:solidFill>
                  <a:srgbClr val="008881"/>
                </a:solidFill>
                <a:ln w="9525" cap="flat" cmpd="sng">
                  <a:solidFill>
                    <a:schemeClr val="lt1"/>
                  </a:solidFill>
                  <a:prstDash val="solid"/>
                  <a:round/>
                  <a:headEnd type="none" w="med" len="med"/>
                  <a:tailEnd type="none" w="med" len="med"/>
                </a:ln>
                <a:effectLst>
                  <a:outerShdw blurRad="50800" dist="38100" dir="2700000" algn="tl" rotWithShape="0">
                    <a:srgbClr val="000000">
                      <a:alpha val="43000"/>
                    </a:srgbClr>
                  </a:outerShdw>
                </a:effectLst>
              </p:spPr>
              <p:txBody>
                <a:bodyPr vert="horz" lIns="91425" tIns="45700" rIns="91425" bIns="45700" anchor="ctr" anchorCtr="0">
                  <a:noAutofit/>
                </a:bodyPr>
                <a:lstStyle/>
                <a:p>
                  <a:pPr marL="0" marR="0" lvl="0" indent="0" rtl="0">
                    <a:spcBef>
                      <a:spcPts val="0"/>
                    </a:spcBef>
                    <a:buSzPct val="25000"/>
                    <a:buNone/>
                  </a:pPr>
                  <a:r>
                    <a:rPr lang="en-US" sz="1100" dirty="0" smtClean="0">
                      <a:solidFill>
                        <a:schemeClr val="lt1"/>
                      </a:solidFill>
                      <a:latin typeface="Source Sans Pro"/>
                      <a:ea typeface="Source Sans Pro"/>
                      <a:cs typeface="Source Sans Pro"/>
                      <a:sym typeface="Source Sans Pro"/>
                    </a:rPr>
                    <a:t>App Pool</a:t>
                  </a:r>
                  <a:endParaRPr lang="en-US" sz="1100" dirty="0">
                    <a:solidFill>
                      <a:schemeClr val="lt1"/>
                    </a:solidFill>
                    <a:latin typeface="Source Sans Pro"/>
                    <a:ea typeface="Source Sans Pro"/>
                    <a:cs typeface="Source Sans Pro"/>
                    <a:sym typeface="Source Sans Pro"/>
                  </a:endParaRPr>
                </a:p>
              </p:txBody>
            </p:sp>
            <p:sp>
              <p:nvSpPr>
                <p:cNvPr id="34" name="Shape 283"/>
                <p:cNvSpPr/>
                <p:nvPr/>
              </p:nvSpPr>
              <p:spPr>
                <a:xfrm>
                  <a:off x="5031384" y="1580169"/>
                  <a:ext cx="699176" cy="287739"/>
                </a:xfrm>
                <a:prstGeom prst="rect">
                  <a:avLst/>
                </a:prstGeom>
                <a:solidFill>
                  <a:srgbClr val="008881"/>
                </a:solidFill>
                <a:ln w="9525" cap="flat" cmpd="sng">
                  <a:solidFill>
                    <a:schemeClr val="lt1"/>
                  </a:solidFill>
                  <a:prstDash val="solid"/>
                  <a:round/>
                  <a:headEnd type="none" w="med" len="med"/>
                  <a:tailEnd type="none" w="med" len="med"/>
                </a:ln>
                <a:effectLst/>
              </p:spPr>
              <p:txBody>
                <a:bodyPr lIns="91425" tIns="45700" rIns="91425" bIns="45700" anchor="ctr" anchorCtr="0">
                  <a:noAutofit/>
                </a:bodyPr>
                <a:lstStyle/>
                <a:p>
                  <a:pPr marL="0" marR="0" lvl="0" indent="0" algn="ctr" rtl="0">
                    <a:spcBef>
                      <a:spcPts val="0"/>
                    </a:spcBef>
                    <a:buSzPct val="25000"/>
                    <a:buNone/>
                  </a:pPr>
                  <a:r>
                    <a:rPr lang="en-US" sz="1100" dirty="0" smtClean="0">
                      <a:solidFill>
                        <a:schemeClr val="lt1"/>
                      </a:solidFill>
                      <a:latin typeface="Source Sans Pro"/>
                      <a:ea typeface="Source Sans Pro"/>
                      <a:cs typeface="Source Sans Pro"/>
                      <a:sym typeface="Source Sans Pro"/>
                    </a:rPr>
                    <a:t>Website</a:t>
                  </a:r>
                  <a:endParaRPr lang="en-US" sz="1100" dirty="0">
                    <a:solidFill>
                      <a:schemeClr val="lt1"/>
                    </a:solidFill>
                    <a:latin typeface="Source Sans Pro"/>
                    <a:ea typeface="Source Sans Pro"/>
                    <a:cs typeface="Source Sans Pro"/>
                    <a:sym typeface="Source Sans Pro"/>
                  </a:endParaRPr>
                </a:p>
              </p:txBody>
            </p:sp>
          </p:grpSp>
          <p:grpSp>
            <p:nvGrpSpPr>
              <p:cNvPr id="29" name="Group 28"/>
              <p:cNvGrpSpPr/>
              <p:nvPr/>
            </p:nvGrpSpPr>
            <p:grpSpPr>
              <a:xfrm>
                <a:off x="4160658" y="2031807"/>
                <a:ext cx="1657117" cy="801970"/>
                <a:chOff x="4160658" y="2031807"/>
                <a:chExt cx="1657117" cy="801970"/>
              </a:xfrm>
            </p:grpSpPr>
            <p:sp>
              <p:nvSpPr>
                <p:cNvPr id="30" name="Shape 283"/>
                <p:cNvSpPr/>
                <p:nvPr/>
              </p:nvSpPr>
              <p:spPr>
                <a:xfrm>
                  <a:off x="4160658" y="2031807"/>
                  <a:ext cx="1657117" cy="801970"/>
                </a:xfrm>
                <a:prstGeom prst="rect">
                  <a:avLst/>
                </a:prstGeom>
                <a:solidFill>
                  <a:srgbClr val="008881"/>
                </a:solidFill>
                <a:ln w="9525" cap="flat" cmpd="sng">
                  <a:solidFill>
                    <a:schemeClr val="lt1"/>
                  </a:solidFill>
                  <a:prstDash val="solid"/>
                  <a:round/>
                  <a:headEnd type="none" w="med" len="med"/>
                  <a:tailEnd type="none" w="med" len="med"/>
                </a:ln>
                <a:effectLst>
                  <a:outerShdw blurRad="50800" dist="38100" dir="2700000" algn="tl" rotWithShape="0">
                    <a:srgbClr val="000000">
                      <a:alpha val="43000"/>
                    </a:srgbClr>
                  </a:outerShdw>
                </a:effectLst>
              </p:spPr>
              <p:txBody>
                <a:bodyPr vert="horz" lIns="91425" tIns="45700" rIns="91425" bIns="45700" anchor="ctr" anchorCtr="0">
                  <a:noAutofit/>
                </a:bodyPr>
                <a:lstStyle/>
                <a:p>
                  <a:pPr marL="0" marR="0" lvl="0" indent="0" rtl="0">
                    <a:spcBef>
                      <a:spcPts val="0"/>
                    </a:spcBef>
                    <a:buSzPct val="25000"/>
                    <a:buNone/>
                  </a:pPr>
                  <a:r>
                    <a:rPr lang="en-US" sz="1100" dirty="0" smtClean="0">
                      <a:solidFill>
                        <a:schemeClr val="lt1"/>
                      </a:solidFill>
                      <a:latin typeface="Source Sans Pro"/>
                      <a:ea typeface="Source Sans Pro"/>
                      <a:cs typeface="Source Sans Pro"/>
                      <a:sym typeface="Source Sans Pro"/>
                    </a:rPr>
                    <a:t>App Pool</a:t>
                  </a:r>
                  <a:endParaRPr lang="en-US" sz="1100" dirty="0">
                    <a:solidFill>
                      <a:schemeClr val="lt1"/>
                    </a:solidFill>
                    <a:latin typeface="Source Sans Pro"/>
                    <a:ea typeface="Source Sans Pro"/>
                    <a:cs typeface="Source Sans Pro"/>
                    <a:sym typeface="Source Sans Pro"/>
                  </a:endParaRPr>
                </a:p>
              </p:txBody>
            </p:sp>
            <p:sp>
              <p:nvSpPr>
                <p:cNvPr id="31" name="Shape 283"/>
                <p:cNvSpPr/>
                <p:nvPr/>
              </p:nvSpPr>
              <p:spPr>
                <a:xfrm>
                  <a:off x="5031384" y="2105349"/>
                  <a:ext cx="699176" cy="287739"/>
                </a:xfrm>
                <a:prstGeom prst="rect">
                  <a:avLst/>
                </a:prstGeom>
                <a:solidFill>
                  <a:srgbClr val="008881"/>
                </a:solidFill>
                <a:ln w="9525" cap="flat" cmpd="sng">
                  <a:solidFill>
                    <a:schemeClr val="lt1"/>
                  </a:solidFill>
                  <a:prstDash val="solid"/>
                  <a:round/>
                  <a:headEnd type="none" w="med" len="med"/>
                  <a:tailEnd type="none" w="med" len="med"/>
                </a:ln>
                <a:effectLst/>
              </p:spPr>
              <p:txBody>
                <a:bodyPr lIns="91425" tIns="45700" rIns="91425" bIns="45700" anchor="ctr" anchorCtr="0">
                  <a:noAutofit/>
                </a:bodyPr>
                <a:lstStyle/>
                <a:p>
                  <a:pPr marL="0" marR="0" lvl="0" indent="0" algn="ctr" rtl="0">
                    <a:spcBef>
                      <a:spcPts val="0"/>
                    </a:spcBef>
                    <a:buSzPct val="25000"/>
                    <a:buNone/>
                  </a:pPr>
                  <a:r>
                    <a:rPr lang="en-US" sz="1100" dirty="0" smtClean="0">
                      <a:solidFill>
                        <a:schemeClr val="lt1"/>
                      </a:solidFill>
                      <a:latin typeface="Source Sans Pro"/>
                      <a:ea typeface="Source Sans Pro"/>
                      <a:cs typeface="Source Sans Pro"/>
                      <a:sym typeface="Source Sans Pro"/>
                    </a:rPr>
                    <a:t>Website</a:t>
                  </a:r>
                  <a:endParaRPr lang="en-US" sz="1100" dirty="0">
                    <a:solidFill>
                      <a:schemeClr val="lt1"/>
                    </a:solidFill>
                    <a:latin typeface="Source Sans Pro"/>
                    <a:ea typeface="Source Sans Pro"/>
                    <a:cs typeface="Source Sans Pro"/>
                    <a:sym typeface="Source Sans Pro"/>
                  </a:endParaRPr>
                </a:p>
              </p:txBody>
            </p:sp>
            <p:sp>
              <p:nvSpPr>
                <p:cNvPr id="32" name="Shape 283"/>
                <p:cNvSpPr/>
                <p:nvPr/>
              </p:nvSpPr>
              <p:spPr>
                <a:xfrm>
                  <a:off x="5031384" y="2477626"/>
                  <a:ext cx="699176" cy="287739"/>
                </a:xfrm>
                <a:prstGeom prst="rect">
                  <a:avLst/>
                </a:prstGeom>
                <a:solidFill>
                  <a:srgbClr val="008881"/>
                </a:solidFill>
                <a:ln w="9525" cap="flat" cmpd="sng">
                  <a:solidFill>
                    <a:schemeClr val="lt1"/>
                  </a:solidFill>
                  <a:prstDash val="solid"/>
                  <a:round/>
                  <a:headEnd type="none" w="med" len="med"/>
                  <a:tailEnd type="none" w="med" len="med"/>
                </a:ln>
                <a:effectLst/>
              </p:spPr>
              <p:txBody>
                <a:bodyPr lIns="91425" tIns="45700" rIns="91425" bIns="45700" anchor="ctr" anchorCtr="0">
                  <a:noAutofit/>
                </a:bodyPr>
                <a:lstStyle/>
                <a:p>
                  <a:pPr marL="0" marR="0" lvl="0" indent="0" algn="ctr" rtl="0">
                    <a:spcBef>
                      <a:spcPts val="0"/>
                    </a:spcBef>
                    <a:buSzPct val="25000"/>
                    <a:buNone/>
                  </a:pPr>
                  <a:r>
                    <a:rPr lang="en-US" sz="1100" dirty="0" smtClean="0">
                      <a:solidFill>
                        <a:schemeClr val="lt1"/>
                      </a:solidFill>
                      <a:latin typeface="Source Sans Pro"/>
                      <a:ea typeface="Source Sans Pro"/>
                      <a:cs typeface="Source Sans Pro"/>
                      <a:sym typeface="Source Sans Pro"/>
                    </a:rPr>
                    <a:t>Website</a:t>
                  </a:r>
                  <a:endParaRPr lang="en-US" sz="1100" dirty="0">
                    <a:solidFill>
                      <a:schemeClr val="lt1"/>
                    </a:solidFill>
                    <a:latin typeface="Source Sans Pro"/>
                    <a:ea typeface="Source Sans Pro"/>
                    <a:cs typeface="Source Sans Pro"/>
                    <a:sym typeface="Source Sans Pro"/>
                  </a:endParaRPr>
                </a:p>
              </p:txBody>
            </p:sp>
          </p:grpSp>
        </p:grpSp>
      </p:grpSp>
      <p:sp>
        <p:nvSpPr>
          <p:cNvPr id="35" name="TextBox 34"/>
          <p:cNvSpPr txBox="1"/>
          <p:nvPr/>
        </p:nvSpPr>
        <p:spPr>
          <a:xfrm>
            <a:off x="854522" y="868946"/>
            <a:ext cx="2240157" cy="523220"/>
          </a:xfrm>
          <a:prstGeom prst="rect">
            <a:avLst/>
          </a:prstGeom>
          <a:noFill/>
        </p:spPr>
        <p:txBody>
          <a:bodyPr wrap="square" rtlCol="0">
            <a:spAutoFit/>
          </a:bodyPr>
          <a:lstStyle/>
          <a:p>
            <a:pPr algn="ctr"/>
            <a:r>
              <a:rPr lang="en-US" dirty="0" smtClean="0">
                <a:solidFill>
                  <a:schemeClr val="bg1"/>
                </a:solidFill>
              </a:rPr>
              <a:t>Traditional </a:t>
            </a:r>
          </a:p>
          <a:p>
            <a:pPr algn="ctr"/>
            <a:r>
              <a:rPr lang="en-US" dirty="0" smtClean="0">
                <a:solidFill>
                  <a:schemeClr val="bg1"/>
                </a:solidFill>
              </a:rPr>
              <a:t>Architecture</a:t>
            </a:r>
            <a:endParaRPr lang="en-US" dirty="0">
              <a:solidFill>
                <a:schemeClr val="bg1"/>
              </a:solidFill>
            </a:endParaRPr>
          </a:p>
        </p:txBody>
      </p:sp>
      <p:sp>
        <p:nvSpPr>
          <p:cNvPr id="36" name="TextBox 35"/>
          <p:cNvSpPr txBox="1"/>
          <p:nvPr/>
        </p:nvSpPr>
        <p:spPr>
          <a:xfrm>
            <a:off x="5904177" y="868946"/>
            <a:ext cx="2126347" cy="523220"/>
          </a:xfrm>
          <a:prstGeom prst="rect">
            <a:avLst/>
          </a:prstGeom>
          <a:noFill/>
        </p:spPr>
        <p:txBody>
          <a:bodyPr wrap="square" rtlCol="0">
            <a:spAutoFit/>
          </a:bodyPr>
          <a:lstStyle/>
          <a:p>
            <a:pPr algn="ctr"/>
            <a:r>
              <a:rPr lang="en-US" dirty="0" smtClean="0">
                <a:solidFill>
                  <a:schemeClr val="bg1"/>
                </a:solidFill>
              </a:rPr>
              <a:t>Cloud Foundry Architecture</a:t>
            </a:r>
            <a:endParaRPr lang="en-US" dirty="0">
              <a:solidFill>
                <a:schemeClr val="bg1"/>
              </a:solidFill>
            </a:endParaRPr>
          </a:p>
        </p:txBody>
      </p:sp>
      <p:sp>
        <p:nvSpPr>
          <p:cNvPr id="37" name="Right Arrow 36"/>
          <p:cNvSpPr/>
          <p:nvPr/>
        </p:nvSpPr>
        <p:spPr>
          <a:xfrm>
            <a:off x="3094679" y="2321607"/>
            <a:ext cx="2821316" cy="69755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8" name="Picture 37"/>
          <p:cNvPicPr>
            <a:picLocks noChangeAspect="1"/>
          </p:cNvPicPr>
          <p:nvPr/>
        </p:nvPicPr>
        <p:blipFill>
          <a:blip r:embed="rId3"/>
          <a:stretch>
            <a:fillRect/>
          </a:stretch>
        </p:blipFill>
        <p:spPr>
          <a:xfrm>
            <a:off x="3426477" y="3897922"/>
            <a:ext cx="2152818" cy="531641"/>
          </a:xfrm>
          <a:prstGeom prst="rect">
            <a:avLst/>
          </a:prstGeom>
          <a:solidFill>
            <a:schemeClr val="bg1"/>
          </a:solidFill>
        </p:spPr>
      </p:pic>
    </p:spTree>
    <p:extLst>
      <p:ext uri="{BB962C8B-B14F-4D97-AF65-F5344CB8AC3E}">
        <p14:creationId xmlns:p14="http://schemas.microsoft.com/office/powerpoint/2010/main" val="270476129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r>
              <a:rPr lang="en-US" sz="3200" dirty="0" smtClean="0"/>
              <a:t>Cloud Foundry </a:t>
            </a:r>
            <a:r>
              <a:rPr lang="en-US" sz="3200" dirty="0" smtClean="0"/>
              <a:t>w/ .NET Architecture</a:t>
            </a:r>
            <a:endParaRPr lang="en-US" sz="3200" dirty="0">
              <a:sym typeface="Arial"/>
            </a:endParaRPr>
          </a:p>
        </p:txBody>
      </p:sp>
      <p:sp>
        <p:nvSpPr>
          <p:cNvPr id="5" name="Shape 250"/>
          <p:cNvSpPr/>
          <p:nvPr/>
        </p:nvSpPr>
        <p:spPr>
          <a:xfrm>
            <a:off x="1868546" y="2165281"/>
            <a:ext cx="3685678" cy="1295140"/>
          </a:xfrm>
          <a:prstGeom prst="roundRect">
            <a:avLst>
              <a:gd name="adj" fmla="val 7895"/>
            </a:avLst>
          </a:prstGeom>
          <a:solidFill>
            <a:schemeClr val="bg1">
              <a:lumMod val="75000"/>
            </a:schemeClr>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Source Sans Pro"/>
              <a:ea typeface="Source Sans Pro"/>
              <a:cs typeface="Source Sans Pro"/>
              <a:sym typeface="Source Sans Pro"/>
            </a:endParaRPr>
          </a:p>
        </p:txBody>
      </p:sp>
      <p:sp>
        <p:nvSpPr>
          <p:cNvPr id="6" name="Shape 251"/>
          <p:cNvSpPr/>
          <p:nvPr/>
        </p:nvSpPr>
        <p:spPr>
          <a:xfrm>
            <a:off x="2563267" y="2261799"/>
            <a:ext cx="1305559" cy="274319"/>
          </a:xfrm>
          <a:prstGeom prst="rect">
            <a:avLst/>
          </a:prstGeom>
          <a:solidFill>
            <a:srgbClr val="008881"/>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a:solidFill>
                  <a:schemeClr val="lt1"/>
                </a:solidFill>
                <a:latin typeface="Source Sans Pro"/>
                <a:ea typeface="Source Sans Pro"/>
                <a:cs typeface="Source Sans Pro"/>
                <a:sym typeface="Source Sans Pro"/>
              </a:rPr>
              <a:t>Router</a:t>
            </a:r>
          </a:p>
        </p:txBody>
      </p:sp>
      <p:sp>
        <p:nvSpPr>
          <p:cNvPr id="7" name="Shape 253"/>
          <p:cNvSpPr/>
          <p:nvPr/>
        </p:nvSpPr>
        <p:spPr>
          <a:xfrm>
            <a:off x="3043947" y="2673599"/>
            <a:ext cx="822960" cy="477520"/>
          </a:xfrm>
          <a:prstGeom prst="rect">
            <a:avLst/>
          </a:prstGeom>
          <a:solidFill>
            <a:srgbClr val="008881"/>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a:solidFill>
                  <a:schemeClr val="lt1"/>
                </a:solidFill>
                <a:latin typeface="Source Sans Pro"/>
                <a:ea typeface="Source Sans Pro"/>
                <a:cs typeface="Source Sans Pro"/>
                <a:sym typeface="Source Sans Pro"/>
              </a:rPr>
              <a:t>DEA</a:t>
            </a:r>
          </a:p>
        </p:txBody>
      </p:sp>
      <p:sp>
        <p:nvSpPr>
          <p:cNvPr id="8" name="Shape 254"/>
          <p:cNvSpPr/>
          <p:nvPr/>
        </p:nvSpPr>
        <p:spPr>
          <a:xfrm>
            <a:off x="2942347" y="2765040"/>
            <a:ext cx="822960" cy="477520"/>
          </a:xfrm>
          <a:prstGeom prst="rect">
            <a:avLst/>
          </a:prstGeom>
          <a:solidFill>
            <a:srgbClr val="008881"/>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a:solidFill>
                  <a:schemeClr val="lt1"/>
                </a:solidFill>
                <a:latin typeface="Source Sans Pro"/>
                <a:ea typeface="Source Sans Pro"/>
                <a:cs typeface="Source Sans Pro"/>
                <a:sym typeface="Source Sans Pro"/>
              </a:rPr>
              <a:t>DEA</a:t>
            </a:r>
          </a:p>
        </p:txBody>
      </p:sp>
      <p:sp>
        <p:nvSpPr>
          <p:cNvPr id="9" name="Shape 255"/>
          <p:cNvSpPr/>
          <p:nvPr/>
        </p:nvSpPr>
        <p:spPr>
          <a:xfrm>
            <a:off x="2840747" y="2866640"/>
            <a:ext cx="822960" cy="477520"/>
          </a:xfrm>
          <a:prstGeom prst="rect">
            <a:avLst/>
          </a:prstGeom>
          <a:solidFill>
            <a:srgbClr val="008881"/>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a:solidFill>
                  <a:schemeClr val="lt1"/>
                </a:solidFill>
                <a:latin typeface="Source Sans Pro"/>
                <a:ea typeface="Source Sans Pro"/>
                <a:cs typeface="Source Sans Pro"/>
                <a:sym typeface="Source Sans Pro"/>
              </a:rPr>
              <a:t>Cells</a:t>
            </a:r>
          </a:p>
          <a:p>
            <a:pPr marL="0" marR="0" lvl="0" indent="0" algn="ctr" rtl="0">
              <a:spcBef>
                <a:spcPts val="0"/>
              </a:spcBef>
              <a:buSzPct val="25000"/>
              <a:buNone/>
            </a:pPr>
            <a:r>
              <a:rPr lang="en-US" sz="1000" b="0" i="0" u="none" strike="noStrike" cap="none">
                <a:solidFill>
                  <a:schemeClr val="lt1"/>
                </a:solidFill>
                <a:latin typeface="Source Sans Pro"/>
                <a:ea typeface="Source Sans Pro"/>
                <a:cs typeface="Source Sans Pro"/>
                <a:sym typeface="Source Sans Pro"/>
              </a:rPr>
              <a:t>(Linux)</a:t>
            </a:r>
          </a:p>
        </p:txBody>
      </p:sp>
      <p:sp>
        <p:nvSpPr>
          <p:cNvPr id="10" name="Shape 256"/>
          <p:cNvSpPr txBox="1"/>
          <p:nvPr/>
        </p:nvSpPr>
        <p:spPr>
          <a:xfrm>
            <a:off x="1949826" y="2732791"/>
            <a:ext cx="863599" cy="60016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100" b="1" i="0" u="none" strike="noStrike" cap="none" dirty="0">
                <a:solidFill>
                  <a:schemeClr val="dk1"/>
                </a:solidFill>
                <a:latin typeface="Source Sans Pro"/>
                <a:ea typeface="Source Sans Pro"/>
                <a:cs typeface="Source Sans Pro"/>
                <a:sym typeface="Source Sans Pro"/>
              </a:rPr>
              <a:t>Pivotal CF Elastic Runtime</a:t>
            </a:r>
          </a:p>
        </p:txBody>
      </p:sp>
      <p:sp>
        <p:nvSpPr>
          <p:cNvPr id="11" name="Shape 259"/>
          <p:cNvSpPr/>
          <p:nvPr/>
        </p:nvSpPr>
        <p:spPr>
          <a:xfrm>
            <a:off x="3934866" y="2261799"/>
            <a:ext cx="1305559" cy="274319"/>
          </a:xfrm>
          <a:prstGeom prst="rect">
            <a:avLst/>
          </a:prstGeom>
          <a:solidFill>
            <a:srgbClr val="008881"/>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a:solidFill>
                  <a:schemeClr val="lt1"/>
                </a:solidFill>
                <a:latin typeface="Source Sans Pro"/>
                <a:ea typeface="Source Sans Pro"/>
                <a:cs typeface="Source Sans Pro"/>
                <a:sym typeface="Source Sans Pro"/>
              </a:rPr>
              <a:t>Router</a:t>
            </a:r>
          </a:p>
        </p:txBody>
      </p:sp>
      <p:sp>
        <p:nvSpPr>
          <p:cNvPr id="12" name="Shape 264"/>
          <p:cNvSpPr/>
          <p:nvPr/>
        </p:nvSpPr>
        <p:spPr>
          <a:xfrm>
            <a:off x="3257186" y="1555679"/>
            <a:ext cx="1442719" cy="274319"/>
          </a:xfrm>
          <a:prstGeom prst="rect">
            <a:avLst/>
          </a:prstGeom>
          <a:solidFill>
            <a:srgbClr val="008881"/>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a:solidFill>
                  <a:schemeClr val="lt1"/>
                </a:solidFill>
                <a:latin typeface="Source Sans Pro"/>
                <a:ea typeface="Source Sans Pro"/>
                <a:cs typeface="Source Sans Pro"/>
                <a:sym typeface="Source Sans Pro"/>
              </a:rPr>
              <a:t>Load Balancer</a:t>
            </a:r>
          </a:p>
        </p:txBody>
      </p:sp>
      <p:sp>
        <p:nvSpPr>
          <p:cNvPr id="13" name="Shape 265"/>
          <p:cNvSpPr/>
          <p:nvPr/>
        </p:nvSpPr>
        <p:spPr>
          <a:xfrm>
            <a:off x="3191146" y="1636958"/>
            <a:ext cx="1442719" cy="274319"/>
          </a:xfrm>
          <a:prstGeom prst="rect">
            <a:avLst/>
          </a:prstGeom>
          <a:solidFill>
            <a:srgbClr val="008881"/>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a:solidFill>
                  <a:schemeClr val="lt1"/>
                </a:solidFill>
                <a:latin typeface="Source Sans Pro"/>
                <a:ea typeface="Source Sans Pro"/>
                <a:cs typeface="Source Sans Pro"/>
                <a:sym typeface="Source Sans Pro"/>
              </a:rPr>
              <a:t>Load Balancer</a:t>
            </a:r>
          </a:p>
        </p:txBody>
      </p:sp>
      <p:cxnSp>
        <p:nvCxnSpPr>
          <p:cNvPr id="14" name="Shape 266"/>
          <p:cNvCxnSpPr>
            <a:stCxn id="13" idx="2"/>
            <a:endCxn id="6" idx="0"/>
          </p:cNvCxnSpPr>
          <p:nvPr/>
        </p:nvCxnSpPr>
        <p:spPr>
          <a:xfrm flipH="1">
            <a:off x="3216047" y="1911277"/>
            <a:ext cx="696459" cy="350522"/>
          </a:xfrm>
          <a:prstGeom prst="straightConnector1">
            <a:avLst/>
          </a:prstGeom>
          <a:noFill/>
          <a:ln w="25400" cap="flat" cmpd="sng">
            <a:solidFill>
              <a:schemeClr val="lt1"/>
            </a:solidFill>
            <a:prstDash val="solid"/>
            <a:round/>
            <a:headEnd type="none" w="med" len="med"/>
            <a:tailEnd type="stealth" w="lg" len="lg"/>
          </a:ln>
        </p:spPr>
      </p:cxnSp>
      <p:cxnSp>
        <p:nvCxnSpPr>
          <p:cNvPr id="15" name="Shape 267"/>
          <p:cNvCxnSpPr>
            <a:stCxn id="13" idx="2"/>
            <a:endCxn id="11" idx="0"/>
          </p:cNvCxnSpPr>
          <p:nvPr/>
        </p:nvCxnSpPr>
        <p:spPr>
          <a:xfrm>
            <a:off x="3912506" y="1911277"/>
            <a:ext cx="675140" cy="350522"/>
          </a:xfrm>
          <a:prstGeom prst="straightConnector1">
            <a:avLst/>
          </a:prstGeom>
          <a:noFill/>
          <a:ln w="25400" cap="flat" cmpd="sng">
            <a:solidFill>
              <a:srgbClr val="FFFFFF"/>
            </a:solidFill>
            <a:prstDash val="solid"/>
            <a:round/>
            <a:headEnd type="none" w="med" len="med"/>
            <a:tailEnd type="stealth" w="lg" len="lg"/>
          </a:ln>
        </p:spPr>
      </p:cxnSp>
      <p:sp>
        <p:nvSpPr>
          <p:cNvPr id="16" name="Shape 273"/>
          <p:cNvSpPr/>
          <p:nvPr/>
        </p:nvSpPr>
        <p:spPr>
          <a:xfrm>
            <a:off x="3688986" y="816920"/>
            <a:ext cx="436879" cy="820038"/>
          </a:xfrm>
          <a:prstGeom prst="downArrow">
            <a:avLst>
              <a:gd name="adj1" fmla="val 63953"/>
              <a:gd name="adj2" fmla="val 50000"/>
            </a:avLst>
          </a:prstGeom>
          <a:solidFill>
            <a:srgbClr val="F79646"/>
          </a:solidFill>
          <a:ln w="9525" cap="flat" cmpd="sng">
            <a:solidFill>
              <a:schemeClr val="accent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 name="Shape 291"/>
          <p:cNvSpPr/>
          <p:nvPr/>
        </p:nvSpPr>
        <p:spPr>
          <a:xfrm>
            <a:off x="4299772" y="2680200"/>
            <a:ext cx="822960" cy="477520"/>
          </a:xfrm>
          <a:prstGeom prst="rect">
            <a:avLst/>
          </a:prstGeom>
          <a:solidFill>
            <a:srgbClr val="008881"/>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a:solidFill>
                  <a:schemeClr val="lt1"/>
                </a:solidFill>
                <a:latin typeface="Source Sans Pro"/>
                <a:ea typeface="Source Sans Pro"/>
                <a:cs typeface="Source Sans Pro"/>
                <a:sym typeface="Source Sans Pro"/>
              </a:rPr>
              <a:t>DEA</a:t>
            </a:r>
          </a:p>
        </p:txBody>
      </p:sp>
      <p:sp>
        <p:nvSpPr>
          <p:cNvPr id="18" name="Shape 292"/>
          <p:cNvSpPr/>
          <p:nvPr/>
        </p:nvSpPr>
        <p:spPr>
          <a:xfrm>
            <a:off x="4198172" y="2771640"/>
            <a:ext cx="822960" cy="477520"/>
          </a:xfrm>
          <a:prstGeom prst="rect">
            <a:avLst/>
          </a:prstGeom>
          <a:solidFill>
            <a:srgbClr val="008881"/>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a:solidFill>
                  <a:schemeClr val="lt1"/>
                </a:solidFill>
                <a:latin typeface="Source Sans Pro"/>
                <a:ea typeface="Source Sans Pro"/>
                <a:cs typeface="Source Sans Pro"/>
                <a:sym typeface="Source Sans Pro"/>
              </a:rPr>
              <a:t>DEA</a:t>
            </a:r>
          </a:p>
        </p:txBody>
      </p:sp>
      <p:sp>
        <p:nvSpPr>
          <p:cNvPr id="19" name="Shape 293"/>
          <p:cNvSpPr/>
          <p:nvPr/>
        </p:nvSpPr>
        <p:spPr>
          <a:xfrm>
            <a:off x="4096572" y="2873240"/>
            <a:ext cx="822960" cy="477520"/>
          </a:xfrm>
          <a:prstGeom prst="rect">
            <a:avLst/>
          </a:prstGeom>
          <a:solidFill>
            <a:srgbClr val="008881"/>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a:solidFill>
                  <a:schemeClr val="lt1"/>
                </a:solidFill>
                <a:latin typeface="Source Sans Pro"/>
                <a:ea typeface="Source Sans Pro"/>
                <a:cs typeface="Source Sans Pro"/>
                <a:sym typeface="Source Sans Pro"/>
              </a:rPr>
              <a:t>Cells</a:t>
            </a:r>
          </a:p>
          <a:p>
            <a:pPr marL="0" marR="0" lvl="0" indent="0" algn="ctr" rtl="0">
              <a:spcBef>
                <a:spcPts val="0"/>
              </a:spcBef>
              <a:buSzPct val="25000"/>
              <a:buNone/>
            </a:pPr>
            <a:r>
              <a:rPr lang="en-US" sz="1000">
                <a:solidFill>
                  <a:schemeClr val="lt1"/>
                </a:solidFill>
                <a:latin typeface="Source Sans Pro"/>
                <a:ea typeface="Source Sans Pro"/>
                <a:cs typeface="Source Sans Pro"/>
                <a:sym typeface="Source Sans Pro"/>
              </a:rPr>
              <a:t>(Windows)</a:t>
            </a:r>
          </a:p>
        </p:txBody>
      </p:sp>
      <p:sp>
        <p:nvSpPr>
          <p:cNvPr id="20" name="Shape 250"/>
          <p:cNvSpPr/>
          <p:nvPr/>
        </p:nvSpPr>
        <p:spPr>
          <a:xfrm>
            <a:off x="1868546" y="3759880"/>
            <a:ext cx="1820440" cy="820741"/>
          </a:xfrm>
          <a:prstGeom prst="roundRect">
            <a:avLst>
              <a:gd name="adj" fmla="val 7895"/>
            </a:avLst>
          </a:prstGeom>
          <a:solidFill>
            <a:srgbClr val="BFBFBF"/>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r>
              <a:rPr lang="en-US" sz="1100" b="0" i="0" u="none" strike="noStrike" cap="none" dirty="0" smtClean="0">
                <a:solidFill>
                  <a:schemeClr val="tx1"/>
                </a:solidFill>
                <a:latin typeface="Source Sans Pro"/>
                <a:ea typeface="Source Sans Pro"/>
                <a:cs typeface="Source Sans Pro"/>
                <a:sym typeface="Source Sans Pro"/>
              </a:rPr>
              <a:t>Services Running on Pivotal Cloud Foundry</a:t>
            </a:r>
            <a:endParaRPr sz="1100" b="0" i="0" u="none" strike="noStrike" cap="none" dirty="0">
              <a:solidFill>
                <a:schemeClr val="tx1"/>
              </a:solidFill>
              <a:latin typeface="Source Sans Pro"/>
              <a:ea typeface="Source Sans Pro"/>
              <a:cs typeface="Source Sans Pro"/>
              <a:sym typeface="Source Sans Pro"/>
            </a:endParaRPr>
          </a:p>
        </p:txBody>
      </p:sp>
      <p:sp>
        <p:nvSpPr>
          <p:cNvPr id="21" name="Shape 250"/>
          <p:cNvSpPr/>
          <p:nvPr/>
        </p:nvSpPr>
        <p:spPr>
          <a:xfrm>
            <a:off x="3912506" y="3776517"/>
            <a:ext cx="1641718" cy="820741"/>
          </a:xfrm>
          <a:prstGeom prst="roundRect">
            <a:avLst>
              <a:gd name="adj" fmla="val 7895"/>
            </a:avLst>
          </a:prstGeom>
          <a:solidFill>
            <a:srgbClr val="BFBFBF"/>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r>
              <a:rPr lang="en-US" sz="1100" b="0" i="0" u="none" strike="noStrike" cap="none" dirty="0" smtClean="0">
                <a:solidFill>
                  <a:schemeClr val="tx1"/>
                </a:solidFill>
                <a:latin typeface="Source Sans Pro"/>
                <a:ea typeface="Source Sans Pro"/>
                <a:cs typeface="Source Sans Pro"/>
                <a:sym typeface="Source Sans Pro"/>
              </a:rPr>
              <a:t>Services Running on Pivotal Cloud Foundry</a:t>
            </a:r>
            <a:endParaRPr sz="1100" b="0" i="0" u="none" strike="noStrike" cap="none" dirty="0">
              <a:solidFill>
                <a:schemeClr val="tx1"/>
              </a:solidFill>
              <a:latin typeface="Source Sans Pro"/>
              <a:ea typeface="Source Sans Pro"/>
              <a:cs typeface="Source Sans Pro"/>
              <a:sym typeface="Source Sans Pro"/>
            </a:endParaRPr>
          </a:p>
        </p:txBody>
      </p:sp>
      <p:sp>
        <p:nvSpPr>
          <p:cNvPr id="22" name="Shape 250"/>
          <p:cNvSpPr/>
          <p:nvPr/>
        </p:nvSpPr>
        <p:spPr>
          <a:xfrm>
            <a:off x="6261129" y="2165281"/>
            <a:ext cx="1985802" cy="379259"/>
          </a:xfrm>
          <a:prstGeom prst="roundRect">
            <a:avLst>
              <a:gd name="adj" fmla="val 7895"/>
            </a:avLst>
          </a:prstGeom>
          <a:solidFill>
            <a:srgbClr val="BFBFBF"/>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r>
              <a:rPr lang="en-US" sz="1100" b="0" i="0" u="none" strike="noStrike" cap="none" dirty="0" smtClean="0">
                <a:solidFill>
                  <a:schemeClr val="tx1"/>
                </a:solidFill>
                <a:latin typeface="Source Sans Pro"/>
                <a:ea typeface="Source Sans Pro"/>
                <a:cs typeface="Source Sans Pro"/>
                <a:sym typeface="Source Sans Pro"/>
              </a:rPr>
              <a:t>Services Running Externally </a:t>
            </a:r>
            <a:endParaRPr sz="1100" b="0" i="0" u="none" strike="noStrike" cap="none" dirty="0">
              <a:solidFill>
                <a:schemeClr val="tx1"/>
              </a:solidFill>
              <a:latin typeface="Source Sans Pro"/>
              <a:ea typeface="Source Sans Pro"/>
              <a:cs typeface="Source Sans Pro"/>
              <a:sym typeface="Source Sans Pro"/>
            </a:endParaRPr>
          </a:p>
        </p:txBody>
      </p:sp>
      <p:sp>
        <p:nvSpPr>
          <p:cNvPr id="23" name="Shape 250"/>
          <p:cNvSpPr/>
          <p:nvPr/>
        </p:nvSpPr>
        <p:spPr>
          <a:xfrm>
            <a:off x="6261129" y="2634800"/>
            <a:ext cx="1985802" cy="379259"/>
          </a:xfrm>
          <a:prstGeom prst="roundRect">
            <a:avLst>
              <a:gd name="adj" fmla="val 7895"/>
            </a:avLst>
          </a:prstGeom>
          <a:solidFill>
            <a:srgbClr val="BFBFBF"/>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r>
              <a:rPr lang="en-US" sz="1100" b="0" i="0" u="none" strike="noStrike" cap="none" dirty="0" smtClean="0">
                <a:solidFill>
                  <a:schemeClr val="tx1"/>
                </a:solidFill>
                <a:latin typeface="Source Sans Pro"/>
                <a:ea typeface="Source Sans Pro"/>
                <a:cs typeface="Source Sans Pro"/>
                <a:sym typeface="Source Sans Pro"/>
              </a:rPr>
              <a:t>Services Running Externally </a:t>
            </a:r>
            <a:endParaRPr sz="1100" b="0" i="0" u="none" strike="noStrike" cap="none" dirty="0">
              <a:solidFill>
                <a:schemeClr val="tx1"/>
              </a:solidFill>
              <a:latin typeface="Source Sans Pro"/>
              <a:ea typeface="Source Sans Pro"/>
              <a:cs typeface="Source Sans Pro"/>
              <a:sym typeface="Source Sans Pro"/>
            </a:endParaRPr>
          </a:p>
        </p:txBody>
      </p:sp>
      <p:sp>
        <p:nvSpPr>
          <p:cNvPr id="24" name="Shape 250"/>
          <p:cNvSpPr/>
          <p:nvPr/>
        </p:nvSpPr>
        <p:spPr>
          <a:xfrm>
            <a:off x="6261129" y="3089584"/>
            <a:ext cx="1985802" cy="379259"/>
          </a:xfrm>
          <a:prstGeom prst="roundRect">
            <a:avLst>
              <a:gd name="adj" fmla="val 7895"/>
            </a:avLst>
          </a:prstGeom>
          <a:solidFill>
            <a:srgbClr val="BFBFBF"/>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r>
              <a:rPr lang="en-US" sz="1100" b="0" i="0" u="none" strike="noStrike" cap="none" dirty="0" smtClean="0">
                <a:solidFill>
                  <a:schemeClr val="tx1"/>
                </a:solidFill>
                <a:latin typeface="Source Sans Pro"/>
                <a:ea typeface="Source Sans Pro"/>
                <a:cs typeface="Source Sans Pro"/>
                <a:sym typeface="Source Sans Pro"/>
              </a:rPr>
              <a:t>Services Running Externally </a:t>
            </a:r>
            <a:endParaRPr sz="1100" b="0" i="0" u="none" strike="noStrike" cap="none" dirty="0">
              <a:solidFill>
                <a:schemeClr val="tx1"/>
              </a:solidFill>
              <a:latin typeface="Source Sans Pro"/>
              <a:ea typeface="Source Sans Pro"/>
              <a:cs typeface="Source Sans Pro"/>
              <a:sym typeface="Source Sans Pro"/>
            </a:endParaRPr>
          </a:p>
        </p:txBody>
      </p:sp>
      <p:sp>
        <p:nvSpPr>
          <p:cNvPr id="25" name="Left-Right Arrow 24"/>
          <p:cNvSpPr/>
          <p:nvPr/>
        </p:nvSpPr>
        <p:spPr>
          <a:xfrm>
            <a:off x="5554224" y="2710634"/>
            <a:ext cx="706905" cy="242419"/>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Up-Down Arrow 25"/>
          <p:cNvSpPr/>
          <p:nvPr/>
        </p:nvSpPr>
        <p:spPr>
          <a:xfrm>
            <a:off x="2662089" y="3468843"/>
            <a:ext cx="178658" cy="291037"/>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Up-Down Arrow 26"/>
          <p:cNvSpPr/>
          <p:nvPr/>
        </p:nvSpPr>
        <p:spPr>
          <a:xfrm>
            <a:off x="4633865" y="3475724"/>
            <a:ext cx="178658" cy="291037"/>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Left-Right Arrow 27"/>
          <p:cNvSpPr/>
          <p:nvPr/>
        </p:nvSpPr>
        <p:spPr>
          <a:xfrm>
            <a:off x="5554224" y="3157720"/>
            <a:ext cx="706905" cy="242419"/>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Left-Right Arrow 28"/>
          <p:cNvSpPr/>
          <p:nvPr/>
        </p:nvSpPr>
        <p:spPr>
          <a:xfrm>
            <a:off x="5554224" y="2247981"/>
            <a:ext cx="706905" cy="242419"/>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Shape 274"/>
          <p:cNvSpPr txBox="1"/>
          <p:nvPr/>
        </p:nvSpPr>
        <p:spPr>
          <a:xfrm rot="16200000">
            <a:off x="3617317" y="1071334"/>
            <a:ext cx="590378" cy="218843"/>
          </a:xfrm>
          <a:prstGeom prst="rect">
            <a:avLst/>
          </a:prstGeom>
          <a:solidFill>
            <a:schemeClr val="accent6"/>
          </a:solidFill>
          <a:ln>
            <a:noFill/>
          </a:ln>
        </p:spPr>
        <p:txBody>
          <a:bodyPr lIns="91425" tIns="45700" rIns="91425" bIns="45700" anchor="ctr" anchorCtr="0">
            <a:noAutofit/>
          </a:bodyPr>
          <a:lstStyle/>
          <a:p>
            <a:pPr marL="0" marR="0" lvl="0" indent="0" algn="ctr" rtl="0">
              <a:spcBef>
                <a:spcPts val="0"/>
              </a:spcBef>
              <a:buSzPct val="25000"/>
              <a:buNone/>
            </a:pPr>
            <a:r>
              <a:rPr lang="en-US" sz="1000" dirty="0">
                <a:solidFill>
                  <a:schemeClr val="lt1"/>
                </a:solidFill>
                <a:latin typeface="Source Sans Pro"/>
                <a:ea typeface="Source Sans Pro"/>
                <a:cs typeface="Source Sans Pro"/>
                <a:sym typeface="Source Sans Pro"/>
              </a:rPr>
              <a:t>Access</a:t>
            </a:r>
          </a:p>
        </p:txBody>
      </p:sp>
    </p:spTree>
    <p:extLst>
      <p:ext uri="{BB962C8B-B14F-4D97-AF65-F5344CB8AC3E}">
        <p14:creationId xmlns:p14="http://schemas.microsoft.com/office/powerpoint/2010/main" val="72657237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r>
              <a:rPr lang="en-US" sz="3200" dirty="0" smtClean="0"/>
              <a:t>…With Cloud Foundry</a:t>
            </a:r>
            <a:endParaRPr lang="en-US" sz="3200" dirty="0">
              <a:sym typeface="Arial"/>
            </a:endParaRPr>
          </a:p>
        </p:txBody>
      </p:sp>
      <p:sp>
        <p:nvSpPr>
          <p:cNvPr id="196" name="Shape 196"/>
          <p:cNvSpPr txBox="1">
            <a:spLocks noGrp="1"/>
          </p:cNvSpPr>
          <p:nvPr>
            <p:ph type="body" sz="quarter" idx="13"/>
          </p:nvPr>
        </p:nvSpPr>
        <p:spPr>
          <a:xfrm>
            <a:off x="431800" y="624362"/>
            <a:ext cx="8551408" cy="3848609"/>
          </a:xfrm>
        </p:spPr>
        <p:txBody>
          <a:bodyPr/>
          <a:lstStyle/>
          <a:p>
            <a:pPr marL="457200" lvl="0" indent="-228600">
              <a:spcBef>
                <a:spcPts val="560"/>
              </a:spcBef>
            </a:pPr>
            <a:endParaRPr lang="en-US" dirty="0" smtClean="0"/>
          </a:p>
          <a:p>
            <a:pPr marL="457200" lvl="0" indent="-228600">
              <a:spcBef>
                <a:spcPts val="560"/>
              </a:spcBef>
            </a:pPr>
            <a:endParaRPr lang="en-US" dirty="0"/>
          </a:p>
          <a:p>
            <a:pPr marL="457200" lvl="0" indent="-228600">
              <a:spcBef>
                <a:spcPts val="560"/>
              </a:spcBef>
            </a:pPr>
            <a:r>
              <a:rPr lang="en-US" sz="2800" dirty="0" smtClean="0">
                <a:solidFill>
                  <a:schemeClr val="bg1"/>
                </a:solidFill>
              </a:rPr>
              <a:t>Deploy: </a:t>
            </a:r>
            <a:r>
              <a:rPr lang="en-US" sz="2800" dirty="0" err="1" smtClean="0">
                <a:solidFill>
                  <a:schemeClr val="bg1"/>
                </a:solidFill>
              </a:rPr>
              <a:t>cf</a:t>
            </a:r>
            <a:r>
              <a:rPr lang="en-US" sz="2800" dirty="0" smtClean="0">
                <a:solidFill>
                  <a:schemeClr val="bg1"/>
                </a:solidFill>
              </a:rPr>
              <a:t> </a:t>
            </a:r>
            <a:r>
              <a:rPr lang="en-US" sz="2800" dirty="0">
                <a:solidFill>
                  <a:schemeClr val="bg1"/>
                </a:solidFill>
              </a:rPr>
              <a:t>push</a:t>
            </a:r>
          </a:p>
          <a:p>
            <a:pPr marL="914400" lvl="1" indent="-228600">
              <a:spcBef>
                <a:spcPts val="560"/>
              </a:spcBef>
            </a:pPr>
            <a:r>
              <a:rPr lang="en-US" sz="1800" dirty="0">
                <a:solidFill>
                  <a:srgbClr val="008774"/>
                </a:solidFill>
              </a:rPr>
              <a:t>deploy app, configure SSL/load balancing</a:t>
            </a:r>
          </a:p>
          <a:p>
            <a:pPr marL="457200" lvl="0" indent="-228600">
              <a:spcBef>
                <a:spcPts val="560"/>
              </a:spcBef>
            </a:pPr>
            <a:r>
              <a:rPr lang="en-US" sz="2800" dirty="0">
                <a:solidFill>
                  <a:srgbClr val="FFFFFF"/>
                </a:solidFill>
              </a:rPr>
              <a:t>Scale: </a:t>
            </a:r>
            <a:r>
              <a:rPr lang="en-US" sz="2800" dirty="0" err="1" smtClean="0">
                <a:solidFill>
                  <a:srgbClr val="FFFFFF"/>
                </a:solidFill>
              </a:rPr>
              <a:t>cf</a:t>
            </a:r>
            <a:r>
              <a:rPr lang="en-US" sz="2800" dirty="0" smtClean="0">
                <a:solidFill>
                  <a:srgbClr val="FFFFFF"/>
                </a:solidFill>
              </a:rPr>
              <a:t> </a:t>
            </a:r>
            <a:r>
              <a:rPr lang="en-US" sz="2800" dirty="0">
                <a:solidFill>
                  <a:srgbClr val="FFFFFF"/>
                </a:solidFill>
              </a:rPr>
              <a:t>scale</a:t>
            </a:r>
          </a:p>
          <a:p>
            <a:pPr marL="914400" lvl="1" indent="-228600">
              <a:spcBef>
                <a:spcPts val="560"/>
              </a:spcBef>
            </a:pPr>
            <a:r>
              <a:rPr lang="en-US" sz="1800" dirty="0">
                <a:solidFill>
                  <a:srgbClr val="008881"/>
                </a:solidFill>
              </a:rPr>
              <a:t>add/remove app instances, updates load balancer</a:t>
            </a:r>
          </a:p>
          <a:p>
            <a:pPr marL="457200" lvl="0" indent="-228600">
              <a:spcBef>
                <a:spcPts val="560"/>
              </a:spcBef>
            </a:pPr>
            <a:r>
              <a:rPr lang="en-US" sz="2800" dirty="0">
                <a:solidFill>
                  <a:srgbClr val="FFFFFF"/>
                </a:solidFill>
              </a:rPr>
              <a:t>View </a:t>
            </a:r>
            <a:r>
              <a:rPr lang="en-US" sz="2800" dirty="0" smtClean="0">
                <a:solidFill>
                  <a:srgbClr val="FFFFFF"/>
                </a:solidFill>
              </a:rPr>
              <a:t>Logs: </a:t>
            </a:r>
            <a:r>
              <a:rPr lang="en-US" sz="2800" dirty="0" err="1" smtClean="0">
                <a:solidFill>
                  <a:srgbClr val="FFFFFF"/>
                </a:solidFill>
              </a:rPr>
              <a:t>cf</a:t>
            </a:r>
            <a:r>
              <a:rPr lang="en-US" sz="2800" dirty="0" smtClean="0">
                <a:solidFill>
                  <a:srgbClr val="FFFFFF"/>
                </a:solidFill>
              </a:rPr>
              <a:t> </a:t>
            </a:r>
            <a:r>
              <a:rPr lang="en-US" sz="2800" dirty="0">
                <a:solidFill>
                  <a:srgbClr val="FFFFFF"/>
                </a:solidFill>
              </a:rPr>
              <a:t>logs</a:t>
            </a:r>
          </a:p>
          <a:p>
            <a:pPr marL="914400" lvl="1" indent="-228600">
              <a:spcBef>
                <a:spcPts val="560"/>
              </a:spcBef>
            </a:pPr>
            <a:r>
              <a:rPr lang="en-US" sz="1800" dirty="0">
                <a:solidFill>
                  <a:srgbClr val="008881"/>
                </a:solidFill>
              </a:rPr>
              <a:t>Developers can see logs in real time!</a:t>
            </a:r>
          </a:p>
          <a:p>
            <a:pPr lvl="0">
              <a:buClr>
                <a:srgbClr val="008774"/>
              </a:buClr>
            </a:pPr>
            <a:endParaRPr lang="en-US" sz="2800" dirty="0" smtClean="0">
              <a:solidFill>
                <a:srgbClr val="F27C3A"/>
              </a:solidFill>
              <a:sym typeface="Arial"/>
            </a:endParaRPr>
          </a:p>
        </p:txBody>
      </p:sp>
    </p:spTree>
    <p:extLst>
      <p:ext uri="{BB962C8B-B14F-4D97-AF65-F5344CB8AC3E}">
        <p14:creationId xmlns:p14="http://schemas.microsoft.com/office/powerpoint/2010/main" val="306539506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r>
              <a:rPr lang="en-US" sz="3200" dirty="0" smtClean="0"/>
              <a:t>Integrating with Services</a:t>
            </a:r>
            <a:endParaRPr lang="en-US" sz="3200" dirty="0">
              <a:sym typeface="Arial"/>
            </a:endParaRPr>
          </a:p>
        </p:txBody>
      </p:sp>
      <p:sp>
        <p:nvSpPr>
          <p:cNvPr id="5" name="Shape 305"/>
          <p:cNvSpPr txBox="1">
            <a:spLocks noGrp="1"/>
          </p:cNvSpPr>
          <p:nvPr>
            <p:ph type="body" idx="4294967295"/>
          </p:nvPr>
        </p:nvSpPr>
        <p:spPr>
          <a:xfrm>
            <a:off x="457199" y="1108074"/>
            <a:ext cx="8545964" cy="3273007"/>
          </a:xfrm>
          <a:prstGeom prst="rect">
            <a:avLst/>
          </a:prstGeom>
          <a:noFill/>
          <a:ln>
            <a:noFill/>
          </a:ln>
        </p:spPr>
        <p:txBody>
          <a:bodyPr lIns="91425" tIns="45700" rIns="91425" bIns="45700" anchor="t" anchorCtr="0">
            <a:noAutofit/>
          </a:bodyPr>
          <a:lstStyle/>
          <a:p>
            <a:pPr lvl="0" rtl="0">
              <a:spcBef>
                <a:spcPts val="0"/>
              </a:spcBef>
              <a:buClr>
                <a:schemeClr val="lt1"/>
              </a:buClr>
              <a:buSzPct val="100000"/>
              <a:buFont typeface="Arial"/>
              <a:buChar char="•"/>
            </a:pPr>
            <a:r>
              <a:rPr lang="en-US" sz="2800" dirty="0" smtClean="0">
                <a:solidFill>
                  <a:srgbClr val="FFFFFF"/>
                </a:solidFill>
              </a:rPr>
              <a:t>   Marketplace Services</a:t>
            </a:r>
          </a:p>
          <a:p>
            <a:pPr lvl="0" rtl="0">
              <a:spcBef>
                <a:spcPts val="0"/>
              </a:spcBef>
              <a:buClr>
                <a:schemeClr val="lt1"/>
              </a:buClr>
              <a:buSzPct val="100000"/>
            </a:pPr>
            <a:endParaRPr lang="en-US" sz="2800" dirty="0" smtClean="0">
              <a:solidFill>
                <a:srgbClr val="FFFFFF"/>
              </a:solidFill>
            </a:endParaRPr>
          </a:p>
          <a:p>
            <a:pPr marL="457200" lvl="4" indent="-457200">
              <a:buClr>
                <a:schemeClr val="lt1"/>
              </a:buClr>
              <a:buSzPct val="100000"/>
              <a:buFont typeface="Arial"/>
              <a:buChar char="•"/>
            </a:pPr>
            <a:r>
              <a:rPr lang="en-US" sz="2800" dirty="0" smtClean="0">
                <a:solidFill>
                  <a:srgbClr val="FFFFFF"/>
                </a:solidFill>
              </a:rPr>
              <a:t>Extract connection details from environment variables</a:t>
            </a:r>
          </a:p>
          <a:p>
            <a:pPr marL="0" marR="0" lvl="0" indent="0" algn="l" rtl="0">
              <a:spcBef>
                <a:spcPts val="0"/>
              </a:spcBef>
              <a:spcAft>
                <a:spcPts val="0"/>
              </a:spcAft>
              <a:buNone/>
            </a:pPr>
            <a:endParaRPr dirty="0" smtClean="0"/>
          </a:p>
          <a:p>
            <a:pPr marL="342900" marR="0" lvl="0" indent="-342900" algn="l" rtl="0">
              <a:spcBef>
                <a:spcPts val="0"/>
              </a:spcBef>
              <a:spcAft>
                <a:spcPts val="0"/>
              </a:spcAft>
              <a:buClr>
                <a:schemeClr val="lt1"/>
              </a:buClr>
              <a:buSzPct val="100000"/>
              <a:buFont typeface="Arial"/>
              <a:buChar char="•"/>
            </a:pPr>
            <a:r>
              <a:rPr lang="en-US" sz="2800" b="0" i="0" u="none" strike="noStrike" cap="none" dirty="0" smtClean="0">
                <a:solidFill>
                  <a:schemeClr val="lt1"/>
                </a:solidFill>
                <a:latin typeface="Arial"/>
                <a:ea typeface="Arial"/>
                <a:cs typeface="Arial"/>
                <a:sym typeface="Arial"/>
              </a:rPr>
              <a:t>Connection </a:t>
            </a:r>
            <a:r>
              <a:rPr lang="en-US" sz="2800" b="0" i="0" u="none" strike="noStrike" cap="none" dirty="0">
                <a:solidFill>
                  <a:schemeClr val="lt1"/>
                </a:solidFill>
                <a:latin typeface="Arial"/>
                <a:ea typeface="Arial"/>
                <a:cs typeface="Arial"/>
                <a:sym typeface="Arial"/>
              </a:rPr>
              <a:t>Strings in </a:t>
            </a:r>
            <a:r>
              <a:rPr lang="en-US" sz="2800" b="0" i="0" u="none" strike="noStrike" cap="none" dirty="0" err="1">
                <a:solidFill>
                  <a:schemeClr val="lt1"/>
                </a:solidFill>
                <a:latin typeface="Arial"/>
                <a:ea typeface="Arial"/>
                <a:cs typeface="Arial"/>
                <a:sym typeface="Arial"/>
              </a:rPr>
              <a:t>Web.config</a:t>
            </a:r>
            <a:endParaRPr lang="en-US" sz="2800" b="0" i="0" u="none" strike="noStrike" cap="none" dirty="0">
              <a:solidFill>
                <a:schemeClr val="lt1"/>
              </a:solidFill>
              <a:latin typeface="Arial"/>
              <a:ea typeface="Arial"/>
              <a:cs typeface="Arial"/>
              <a:sym typeface="Arial"/>
            </a:endParaRPr>
          </a:p>
          <a:p>
            <a:pPr marL="742950" marR="0" lvl="1" indent="-285750" algn="l" rtl="0">
              <a:spcBef>
                <a:spcPts val="480"/>
              </a:spcBef>
              <a:spcAft>
                <a:spcPts val="0"/>
              </a:spcAft>
              <a:buClr>
                <a:schemeClr val="lt1"/>
              </a:buClr>
              <a:buSzPct val="100000"/>
              <a:buFont typeface="Arial"/>
              <a:buChar char="–"/>
            </a:pPr>
            <a:r>
              <a:rPr lang="en-US" sz="2400" b="0" i="0" u="none" strike="noStrike" cap="none" dirty="0" smtClean="0">
                <a:solidFill>
                  <a:schemeClr val="lt1"/>
                </a:solidFill>
                <a:latin typeface="Arial"/>
                <a:ea typeface="Arial"/>
                <a:cs typeface="Arial"/>
                <a:sym typeface="Arial"/>
              </a:rPr>
              <a:t>via </a:t>
            </a:r>
            <a:r>
              <a:rPr lang="en-US" sz="2400" b="0" i="0" u="none" strike="noStrike" cap="none" dirty="0">
                <a:solidFill>
                  <a:schemeClr val="lt1"/>
                </a:solidFill>
                <a:latin typeface="Arial"/>
                <a:ea typeface="Arial"/>
                <a:cs typeface="Arial"/>
                <a:sym typeface="Arial"/>
              </a:rPr>
              <a:t>User Provided Services</a:t>
            </a:r>
          </a:p>
          <a:p>
            <a:pPr marL="742950" marR="0" lvl="1" indent="-285750" algn="l" rtl="0">
              <a:spcBef>
                <a:spcPts val="480"/>
              </a:spcBef>
              <a:spcAft>
                <a:spcPts val="0"/>
              </a:spcAft>
              <a:buClr>
                <a:schemeClr val="lt1"/>
              </a:buClr>
              <a:buSzPct val="100000"/>
              <a:buFont typeface="Arial"/>
              <a:buChar char="–"/>
            </a:pPr>
            <a:r>
              <a:rPr lang="en-US" sz="2400" b="0" i="0" u="none" strike="noStrike" cap="none" dirty="0">
                <a:solidFill>
                  <a:schemeClr val="lt1"/>
                </a:solidFill>
                <a:latin typeface="Arial"/>
                <a:ea typeface="Arial"/>
                <a:cs typeface="Arial"/>
                <a:sym typeface="Arial"/>
              </a:rPr>
              <a:t>Spliced into </a:t>
            </a:r>
            <a:r>
              <a:rPr lang="en-US" sz="2400" b="0" i="0" u="none" strike="noStrike" cap="none" dirty="0" err="1">
                <a:solidFill>
                  <a:schemeClr val="lt1"/>
                </a:solidFill>
                <a:latin typeface="Arial"/>
                <a:ea typeface="Arial"/>
                <a:cs typeface="Arial"/>
                <a:sym typeface="Arial"/>
              </a:rPr>
              <a:t>Web.config</a:t>
            </a:r>
            <a:r>
              <a:rPr lang="en-US" sz="2400" b="0" i="0" u="none" strike="noStrike" cap="none" dirty="0">
                <a:solidFill>
                  <a:schemeClr val="lt1"/>
                </a:solidFill>
                <a:latin typeface="Arial"/>
                <a:ea typeface="Arial"/>
                <a:cs typeface="Arial"/>
                <a:sym typeface="Arial"/>
              </a:rPr>
              <a:t> during staging</a:t>
            </a:r>
          </a:p>
        </p:txBody>
      </p:sp>
    </p:spTree>
    <p:extLst>
      <p:ext uri="{BB962C8B-B14F-4D97-AF65-F5344CB8AC3E}">
        <p14:creationId xmlns:p14="http://schemas.microsoft.com/office/powerpoint/2010/main" val="65259773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94074" y="-903111"/>
            <a:ext cx="9238074"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b="1" kern="0" dirty="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1" name="Shape 1163"/>
          <p:cNvSpPr txBox="1">
            <a:spLocks/>
          </p:cNvSpPr>
          <p:nvPr/>
        </p:nvSpPr>
        <p:spPr bwMode="gray">
          <a:xfrm>
            <a:off x="1892531" y="1165820"/>
            <a:ext cx="5358938"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33928A"/>
                </a:solidFill>
              </a:rPr>
              <a:t>.NET Deployment</a:t>
            </a:r>
            <a:endParaRPr lang="en" sz="2100" b="1" cap="all" dirty="0">
              <a:solidFill>
                <a:srgbClr val="33928A"/>
              </a:solidFill>
            </a:endParaRPr>
          </a:p>
        </p:txBody>
      </p:sp>
      <p:grpSp>
        <p:nvGrpSpPr>
          <p:cNvPr id="2" name="Group 24"/>
          <p:cNvGrpSpPr/>
          <p:nvPr/>
        </p:nvGrpSpPr>
        <p:grpSpPr>
          <a:xfrm>
            <a:off x="3978275" y="2243568"/>
            <a:ext cx="1187450" cy="1112372"/>
            <a:chOff x="1603944" y="2364644"/>
            <a:chExt cx="1847850" cy="1731018"/>
          </a:xfrm>
        </p:grpSpPr>
        <p:sp>
          <p:nvSpPr>
            <p:cNvPr id="24" name="Rounded Rectangle 23"/>
            <p:cNvSpPr/>
            <p:nvPr/>
          </p:nvSpPr>
          <p:spPr>
            <a:xfrm>
              <a:off x="1603944" y="2381250"/>
              <a:ext cx="1847850" cy="1714412"/>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pic>
          <p:nvPicPr>
            <p:cNvPr id="22" name="Picture 21" descr="cf-green.png"/>
            <p:cNvPicPr>
              <a:picLocks noChangeAspect="1"/>
            </p:cNvPicPr>
            <p:nvPr/>
          </p:nvPicPr>
          <p:blipFill>
            <a:blip r:embed="rId4"/>
            <a:stretch>
              <a:fillRect/>
            </a:stretch>
          </p:blipFill>
          <p:spPr>
            <a:xfrm>
              <a:off x="1603944" y="2364644"/>
              <a:ext cx="1847850" cy="1245224"/>
            </a:xfrm>
            <a:prstGeom prst="rect">
              <a:avLst/>
            </a:prstGeom>
          </p:spPr>
        </p:pic>
      </p:grpSp>
      <p:sp>
        <p:nvSpPr>
          <p:cNvPr id="4" name="TextBox 3"/>
          <p:cNvSpPr txBox="1"/>
          <p:nvPr/>
        </p:nvSpPr>
        <p:spPr>
          <a:xfrm>
            <a:off x="4018002" y="2940364"/>
            <a:ext cx="1005954" cy="461665"/>
          </a:xfrm>
          <a:prstGeom prst="rect">
            <a:avLst/>
          </a:prstGeom>
          <a:noFill/>
        </p:spPr>
        <p:txBody>
          <a:bodyPr wrap="none" rtlCol="0">
            <a:spAutoFit/>
          </a:bodyPr>
          <a:lstStyle/>
          <a:p>
            <a:r>
              <a:rPr lang="en-US" sz="2400" b="1" dirty="0" smtClean="0">
                <a:solidFill>
                  <a:srgbClr val="008774"/>
                </a:solidFill>
              </a:rPr>
              <a:t>DEMO</a:t>
            </a:r>
            <a:endParaRPr lang="en-US" sz="2400" b="1" dirty="0">
              <a:solidFill>
                <a:srgbClr val="008774"/>
              </a:solidFill>
            </a:endParaRPr>
          </a:p>
        </p:txBody>
      </p:sp>
    </p:spTree>
    <p:extLst>
      <p:ext uri="{BB962C8B-B14F-4D97-AF65-F5344CB8AC3E}">
        <p14:creationId xmlns:p14="http://schemas.microsoft.com/office/powerpoint/2010/main" val="695224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r>
              <a:rPr lang="en-US" sz="3200" dirty="0" smtClean="0"/>
              <a:t>12 Factor .NET</a:t>
            </a:r>
            <a:endParaRPr lang="en-US" sz="3200" dirty="0">
              <a:sym typeface="Arial"/>
            </a:endParaRPr>
          </a:p>
        </p:txBody>
      </p:sp>
      <p:sp>
        <p:nvSpPr>
          <p:cNvPr id="5" name="Shape 318"/>
          <p:cNvSpPr txBox="1">
            <a:spLocks noGrp="1"/>
          </p:cNvSpPr>
          <p:nvPr>
            <p:ph type="body" idx="4294967295"/>
          </p:nvPr>
        </p:nvSpPr>
        <p:spPr>
          <a:xfrm>
            <a:off x="457199" y="1108074"/>
            <a:ext cx="8545964" cy="3273007"/>
          </a:xfrm>
          <a:prstGeom prst="rect">
            <a:avLst/>
          </a:prstGeom>
          <a:noFill/>
          <a:ln>
            <a:noFill/>
          </a:ln>
        </p:spPr>
        <p:txBody>
          <a:bodyPr lIns="91425" tIns="45700" rIns="91425" bIns="45700" anchor="t" anchorCtr="0">
            <a:noAutofit/>
          </a:bodyPr>
          <a:lstStyle/>
          <a:p>
            <a:pPr marL="342900" marR="0" lvl="0" indent="-342900" algn="l" rtl="0">
              <a:lnSpc>
                <a:spcPct val="90000"/>
              </a:lnSpc>
              <a:spcBef>
                <a:spcPts val="0"/>
              </a:spcBef>
              <a:spcAft>
                <a:spcPts val="0"/>
              </a:spcAft>
              <a:buClr>
                <a:schemeClr val="lt1"/>
              </a:buClr>
              <a:buSzPct val="100000"/>
              <a:buFont typeface="Arial"/>
              <a:buChar char="•"/>
            </a:pPr>
            <a:r>
              <a:rPr lang="en-US" sz="2800" b="0" i="0" u="none" strike="noStrike" cap="none" dirty="0">
                <a:solidFill>
                  <a:srgbClr val="FFFFFF"/>
                </a:solidFill>
                <a:sym typeface="Arial"/>
              </a:rPr>
              <a:t>Use an external session/cache provider</a:t>
            </a:r>
          </a:p>
          <a:p>
            <a:pPr marL="742950" marR="0" lvl="1" indent="-285750" algn="l" rtl="0">
              <a:lnSpc>
                <a:spcPct val="90000"/>
              </a:lnSpc>
              <a:spcBef>
                <a:spcPts val="480"/>
              </a:spcBef>
              <a:spcAft>
                <a:spcPts val="0"/>
              </a:spcAft>
              <a:buClr>
                <a:schemeClr val="lt1"/>
              </a:buClr>
              <a:buSzPct val="100000"/>
              <a:buFont typeface="Arial"/>
              <a:buChar char="–"/>
            </a:pPr>
            <a:r>
              <a:rPr lang="en-US" sz="2800" b="0" i="0" u="none" strike="noStrike" cap="none" dirty="0">
                <a:solidFill>
                  <a:srgbClr val="FFFFFF"/>
                </a:solidFill>
                <a:sym typeface="Arial"/>
              </a:rPr>
              <a:t>RDBMS, </a:t>
            </a:r>
            <a:r>
              <a:rPr lang="en-US" sz="2800" b="0" i="0" u="none" strike="noStrike" cap="none" dirty="0" err="1">
                <a:solidFill>
                  <a:srgbClr val="FFFFFF"/>
                </a:solidFill>
                <a:sym typeface="Arial"/>
              </a:rPr>
              <a:t>Redis</a:t>
            </a:r>
            <a:r>
              <a:rPr lang="en-US" sz="2800" b="0" i="0" u="none" strike="noStrike" cap="none" dirty="0">
                <a:solidFill>
                  <a:srgbClr val="FFFFFF"/>
                </a:solidFill>
                <a:sym typeface="Arial"/>
              </a:rPr>
              <a:t> or </a:t>
            </a:r>
            <a:r>
              <a:rPr lang="en-US" sz="2800" b="0" i="0" u="none" strike="noStrike" cap="none" dirty="0" err="1">
                <a:solidFill>
                  <a:srgbClr val="FFFFFF"/>
                </a:solidFill>
                <a:sym typeface="Arial"/>
              </a:rPr>
              <a:t>GemFire</a:t>
            </a:r>
            <a:endParaRPr lang="en-US" sz="2800" b="0" i="0" u="none" strike="noStrike" cap="none" dirty="0">
              <a:solidFill>
                <a:srgbClr val="FFFFFF"/>
              </a:solidFill>
              <a:sym typeface="Arial"/>
            </a:endParaRPr>
          </a:p>
          <a:p>
            <a:pPr marL="342900" marR="0" lvl="0" indent="-342900" algn="l" rtl="0">
              <a:lnSpc>
                <a:spcPct val="90000"/>
              </a:lnSpc>
              <a:spcBef>
                <a:spcPts val="560"/>
              </a:spcBef>
              <a:spcAft>
                <a:spcPts val="0"/>
              </a:spcAft>
              <a:buClr>
                <a:schemeClr val="lt1"/>
              </a:buClr>
              <a:buSzPct val="100000"/>
              <a:buFont typeface="Arial"/>
              <a:buChar char="•"/>
            </a:pPr>
            <a:r>
              <a:rPr lang="en-US" sz="2800" dirty="0">
                <a:solidFill>
                  <a:srgbClr val="FFFFFF"/>
                </a:solidFill>
              </a:rPr>
              <a:t>Override </a:t>
            </a:r>
            <a:r>
              <a:rPr lang="en-US" sz="2800" b="0" i="0" u="none" strike="noStrike" cap="none" dirty="0" err="1">
                <a:solidFill>
                  <a:srgbClr val="FFFFFF"/>
                </a:solidFill>
                <a:sym typeface="Arial"/>
              </a:rPr>
              <a:t>MachineKey</a:t>
            </a:r>
            <a:r>
              <a:rPr lang="en-US" sz="2800" b="0" i="0" u="none" strike="noStrike" cap="none" dirty="0">
                <a:solidFill>
                  <a:srgbClr val="FFFFFF"/>
                </a:solidFill>
                <a:sym typeface="Arial"/>
              </a:rPr>
              <a:t> in </a:t>
            </a:r>
            <a:r>
              <a:rPr lang="en-US" sz="2800" b="0" i="0" u="none" strike="noStrike" cap="none" dirty="0" err="1">
                <a:solidFill>
                  <a:srgbClr val="FFFFFF"/>
                </a:solidFill>
                <a:sym typeface="Arial"/>
              </a:rPr>
              <a:t>Web.config</a:t>
            </a:r>
            <a:endParaRPr lang="en-US" sz="2800" b="0" i="0" u="none" strike="noStrike" cap="none" dirty="0">
              <a:solidFill>
                <a:srgbClr val="FFFFFF"/>
              </a:solidFill>
              <a:sym typeface="Arial"/>
            </a:endParaRPr>
          </a:p>
          <a:p>
            <a:pPr marL="342900" marR="0" lvl="0" indent="-342900" algn="l" rtl="0">
              <a:lnSpc>
                <a:spcPct val="90000"/>
              </a:lnSpc>
              <a:spcBef>
                <a:spcPts val="560"/>
              </a:spcBef>
              <a:spcAft>
                <a:spcPts val="0"/>
              </a:spcAft>
              <a:buClr>
                <a:schemeClr val="lt1"/>
              </a:buClr>
              <a:buSzPct val="100000"/>
              <a:buFont typeface="Arial"/>
              <a:buChar char="•"/>
            </a:pPr>
            <a:r>
              <a:rPr lang="en-US" sz="2800" b="0" i="0" u="none" strike="noStrike" cap="none" dirty="0">
                <a:solidFill>
                  <a:srgbClr val="FFFFFF"/>
                </a:solidFill>
                <a:sym typeface="Arial"/>
              </a:rPr>
              <a:t>Use environment variables for environ</a:t>
            </a:r>
            <a:r>
              <a:rPr lang="en-US" sz="2800" dirty="0">
                <a:solidFill>
                  <a:srgbClr val="FFFFFF"/>
                </a:solidFill>
              </a:rPr>
              <a:t>ment </a:t>
            </a:r>
            <a:r>
              <a:rPr lang="en-US" sz="2800" dirty="0" err="1">
                <a:solidFill>
                  <a:srgbClr val="FFFFFF"/>
                </a:solidFill>
              </a:rPr>
              <a:t>config</a:t>
            </a:r>
            <a:endParaRPr lang="en-US" sz="2800" dirty="0">
              <a:solidFill>
                <a:srgbClr val="FFFFFF"/>
              </a:solidFill>
            </a:endParaRPr>
          </a:p>
          <a:p>
            <a:pPr marL="342900" marR="0" lvl="0" indent="-342900" algn="l" rtl="0">
              <a:lnSpc>
                <a:spcPct val="90000"/>
              </a:lnSpc>
              <a:spcBef>
                <a:spcPts val="560"/>
              </a:spcBef>
              <a:spcAft>
                <a:spcPts val="0"/>
              </a:spcAft>
              <a:buClr>
                <a:schemeClr val="lt1"/>
              </a:buClr>
              <a:buSzPct val="100000"/>
              <a:buFont typeface="Arial"/>
              <a:buChar char="•"/>
            </a:pPr>
            <a:r>
              <a:rPr lang="en-US" sz="2800" dirty="0">
                <a:solidFill>
                  <a:srgbClr val="FFFFFF"/>
                </a:solidFill>
              </a:rPr>
              <a:t>Use </a:t>
            </a:r>
            <a:r>
              <a:rPr lang="en-US" sz="2800" dirty="0" err="1">
                <a:solidFill>
                  <a:srgbClr val="FFFFFF"/>
                </a:solidFill>
              </a:rPr>
              <a:t>OAuth</a:t>
            </a:r>
            <a:r>
              <a:rPr lang="en-US" sz="2800" dirty="0">
                <a:solidFill>
                  <a:srgbClr val="FFFFFF"/>
                </a:solidFill>
              </a:rPr>
              <a:t> instead of Integrated Windows </a:t>
            </a:r>
            <a:r>
              <a:rPr lang="en-US" sz="2800" dirty="0" err="1">
                <a:solidFill>
                  <a:srgbClr val="FFFFFF"/>
                </a:solidFill>
              </a:rPr>
              <a:t>Auth</a:t>
            </a:r>
            <a:endParaRPr lang="en-US" sz="2800" dirty="0">
              <a:solidFill>
                <a:srgbClr val="FFFFFF"/>
              </a:solidFill>
            </a:endParaRPr>
          </a:p>
          <a:p>
            <a:pPr marL="342900" marR="0" lvl="0" indent="-342900" algn="l" rtl="0">
              <a:lnSpc>
                <a:spcPct val="90000"/>
              </a:lnSpc>
              <a:spcBef>
                <a:spcPts val="560"/>
              </a:spcBef>
              <a:spcAft>
                <a:spcPts val="0"/>
              </a:spcAft>
              <a:buClr>
                <a:schemeClr val="lt1"/>
              </a:buClr>
              <a:buSzPct val="100000"/>
              <a:buFont typeface="Arial"/>
              <a:buChar char="•"/>
            </a:pPr>
            <a:r>
              <a:rPr lang="en-US" sz="2800" b="0" i="0" u="none" strike="noStrike" cap="none" dirty="0">
                <a:solidFill>
                  <a:srgbClr val="FFFFFF"/>
                </a:solidFill>
                <a:sym typeface="Arial"/>
              </a:rPr>
              <a:t>Avoid the GAC </a:t>
            </a:r>
            <a:r>
              <a:rPr lang="en-US" sz="2800" dirty="0">
                <a:solidFill>
                  <a:srgbClr val="FFFFFF"/>
                </a:solidFill>
              </a:rPr>
              <a:t>and </a:t>
            </a:r>
            <a:r>
              <a:rPr lang="en-US" sz="2800" b="0" i="0" u="none" strike="noStrike" cap="none" dirty="0">
                <a:solidFill>
                  <a:srgbClr val="FFFFFF"/>
                </a:solidFill>
                <a:sym typeface="Arial"/>
              </a:rPr>
              <a:t>custom ISAPI </a:t>
            </a:r>
            <a:r>
              <a:rPr lang="en-US" sz="2800" dirty="0">
                <a:solidFill>
                  <a:srgbClr val="FFFFFF"/>
                </a:solidFill>
              </a:rPr>
              <a:t>handlers</a:t>
            </a:r>
          </a:p>
          <a:p>
            <a:pPr marL="342900" marR="0" lvl="0" indent="-342900" algn="l" rtl="0">
              <a:lnSpc>
                <a:spcPct val="90000"/>
              </a:lnSpc>
              <a:spcBef>
                <a:spcPts val="560"/>
              </a:spcBef>
              <a:buClr>
                <a:schemeClr val="lt1"/>
              </a:buClr>
              <a:buSzPct val="100000"/>
              <a:buFont typeface="Arial"/>
              <a:buNone/>
            </a:pPr>
            <a:endParaRPr sz="28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04343914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r>
              <a:rPr lang="en-US" sz="3200" b="0" dirty="0" smtClean="0"/>
              <a:t>.NET Summary</a:t>
            </a:r>
            <a:endParaRPr lang="en-US" sz="3200" b="0" dirty="0">
              <a:sym typeface="Arial"/>
            </a:endParaRPr>
          </a:p>
        </p:txBody>
      </p:sp>
      <p:sp>
        <p:nvSpPr>
          <p:cNvPr id="5" name="Shape 318"/>
          <p:cNvSpPr txBox="1">
            <a:spLocks noGrp="1"/>
          </p:cNvSpPr>
          <p:nvPr>
            <p:ph type="body" idx="4294967295"/>
          </p:nvPr>
        </p:nvSpPr>
        <p:spPr>
          <a:xfrm>
            <a:off x="457199" y="1108074"/>
            <a:ext cx="8545964" cy="3273007"/>
          </a:xfrm>
          <a:prstGeom prst="rect">
            <a:avLst/>
          </a:prstGeom>
          <a:noFill/>
          <a:ln>
            <a:noFill/>
          </a:ln>
        </p:spPr>
        <p:txBody>
          <a:bodyPr lIns="91425" tIns="45700" rIns="91425" bIns="45700" anchor="t" anchorCtr="0">
            <a:noAutofit/>
          </a:bodyPr>
          <a:lstStyle/>
          <a:p>
            <a:pPr lvl="0">
              <a:buClr>
                <a:schemeClr val="lt1"/>
              </a:buClr>
              <a:buSzPct val="100000"/>
            </a:pPr>
            <a:r>
              <a:rPr lang="en-US" sz="3600" dirty="0">
                <a:solidFill>
                  <a:srgbClr val="FFFFFF"/>
                </a:solidFill>
              </a:rPr>
              <a:t>Cloud Foundry runs .NET </a:t>
            </a:r>
            <a:r>
              <a:rPr lang="en-US" sz="3600" dirty="0" smtClean="0">
                <a:solidFill>
                  <a:srgbClr val="FFFFFF"/>
                </a:solidFill>
              </a:rPr>
              <a:t>apps</a:t>
            </a:r>
            <a:endParaRPr lang="en-US" sz="3600" dirty="0">
              <a:solidFill>
                <a:srgbClr val="FFFFFF"/>
              </a:solidFill>
            </a:endParaRPr>
          </a:p>
          <a:p>
            <a:pPr marL="457200" lvl="1" indent="0">
              <a:buClr>
                <a:schemeClr val="lt1"/>
              </a:buClr>
              <a:buSzPct val="100000"/>
              <a:buNone/>
            </a:pPr>
            <a:r>
              <a:rPr lang="en-US" sz="3400" dirty="0" smtClean="0">
                <a:solidFill>
                  <a:srgbClr val="FFFFFF"/>
                </a:solidFill>
              </a:rPr>
              <a:t>just </a:t>
            </a:r>
            <a:r>
              <a:rPr lang="en-US" sz="3400" dirty="0">
                <a:solidFill>
                  <a:srgbClr val="FFFFFF"/>
                </a:solidFill>
              </a:rPr>
              <a:t>like </a:t>
            </a:r>
            <a:r>
              <a:rPr lang="en-US" sz="3400" dirty="0" smtClean="0">
                <a:solidFill>
                  <a:srgbClr val="FFFFFF"/>
                </a:solidFill>
              </a:rPr>
              <a:t>Java</a:t>
            </a:r>
            <a:r>
              <a:rPr lang="en-US" sz="3400" dirty="0">
                <a:solidFill>
                  <a:srgbClr val="FFFFFF"/>
                </a:solidFill>
              </a:rPr>
              <a:t>, R</a:t>
            </a:r>
            <a:r>
              <a:rPr lang="en-US" sz="3400" dirty="0" smtClean="0">
                <a:solidFill>
                  <a:srgbClr val="FFFFFF"/>
                </a:solidFill>
              </a:rPr>
              <a:t>uby, Python, </a:t>
            </a:r>
            <a:r>
              <a:rPr lang="en-US" sz="3400" dirty="0" err="1" smtClean="0">
                <a:solidFill>
                  <a:srgbClr val="FFFFFF"/>
                </a:solidFill>
              </a:rPr>
              <a:t>Node.js</a:t>
            </a:r>
            <a:r>
              <a:rPr lang="en-US" sz="3400" dirty="0" smtClean="0">
                <a:solidFill>
                  <a:srgbClr val="FFFFFF"/>
                </a:solidFill>
              </a:rPr>
              <a:t> </a:t>
            </a:r>
            <a:r>
              <a:rPr lang="en-US" sz="3400" dirty="0" smtClean="0">
                <a:solidFill>
                  <a:srgbClr val="FFFFFF"/>
                </a:solidFill>
              </a:rPr>
              <a:t>…</a:t>
            </a:r>
            <a:endParaRPr lang="en-US" sz="3400" dirty="0">
              <a:solidFill>
                <a:srgbClr val="FFFFFF"/>
              </a:solidFill>
            </a:endParaRPr>
          </a:p>
          <a:p>
            <a:pPr marL="457200" lvl="1" indent="0">
              <a:buClr>
                <a:schemeClr val="lt1"/>
              </a:buClr>
              <a:buSzPct val="100000"/>
              <a:buNone/>
            </a:pPr>
            <a:r>
              <a:rPr lang="en-US" sz="3400" dirty="0" smtClean="0">
                <a:solidFill>
                  <a:srgbClr val="FFFFFF"/>
                </a:solidFill>
              </a:rPr>
              <a:t>on </a:t>
            </a:r>
            <a:r>
              <a:rPr lang="en-US" sz="3400" dirty="0">
                <a:solidFill>
                  <a:srgbClr val="FFFFFF"/>
                </a:solidFill>
              </a:rPr>
              <a:t>Windows </a:t>
            </a:r>
            <a:endParaRPr lang="en-US" sz="3400" dirty="0" smtClean="0">
              <a:solidFill>
                <a:srgbClr val="FFFFFF"/>
              </a:solidFill>
            </a:endParaRPr>
          </a:p>
          <a:p>
            <a:pPr marL="457200" lvl="1" indent="0">
              <a:buClr>
                <a:schemeClr val="lt1"/>
              </a:buClr>
              <a:buSzPct val="100000"/>
              <a:buNone/>
            </a:pPr>
            <a:r>
              <a:rPr lang="en-US" sz="3400" dirty="0" smtClean="0">
                <a:solidFill>
                  <a:srgbClr val="FFFFFF"/>
                </a:solidFill>
              </a:rPr>
              <a:t>in </a:t>
            </a:r>
            <a:r>
              <a:rPr lang="en-US" sz="3400" dirty="0">
                <a:solidFill>
                  <a:srgbClr val="FFFFFF"/>
                </a:solidFill>
              </a:rPr>
              <a:t>any cloud</a:t>
            </a:r>
          </a:p>
          <a:p>
            <a:pPr marL="342900" marR="0" lvl="0" indent="-342900" algn="l" rtl="0">
              <a:lnSpc>
                <a:spcPct val="90000"/>
              </a:lnSpc>
              <a:spcBef>
                <a:spcPts val="560"/>
              </a:spcBef>
              <a:buClr>
                <a:schemeClr val="lt1"/>
              </a:buClr>
              <a:buSzPct val="100000"/>
              <a:buFont typeface="Arial"/>
              <a:buNone/>
            </a:pPr>
            <a:endParaRPr sz="28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71120300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Shape 341"/>
          <p:cNvSpPr txBox="1"/>
          <p:nvPr/>
        </p:nvSpPr>
        <p:spPr>
          <a:xfrm>
            <a:off x="5101567" y="1714837"/>
            <a:ext cx="1482293"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accent1"/>
              </a:buClr>
              <a:buSzPct val="25000"/>
              <a:buFont typeface="Helvetica Neue"/>
              <a:buNone/>
            </a:pPr>
            <a:r>
              <a:rPr lang="en-US" sz="2400" b="0" i="0" u="none" strike="noStrike" cap="none" baseline="0" dirty="0">
                <a:solidFill>
                  <a:schemeClr val="accent6"/>
                </a:solidFill>
                <a:latin typeface="Helvetica Neue"/>
                <a:ea typeface="Helvetica Neue"/>
                <a:cs typeface="Helvetica Neue"/>
                <a:sym typeface="Helvetica Neue"/>
              </a:rPr>
              <a:t>1. Design</a:t>
            </a:r>
          </a:p>
        </p:txBody>
      </p:sp>
      <p:sp>
        <p:nvSpPr>
          <p:cNvPr id="342" name="Shape 342"/>
          <p:cNvSpPr/>
          <p:nvPr/>
        </p:nvSpPr>
        <p:spPr>
          <a:xfrm>
            <a:off x="3786782" y="1950032"/>
            <a:ext cx="1498895" cy="1458109"/>
          </a:xfrm>
          <a:prstGeom prst="donut">
            <a:avLst>
              <a:gd name="adj" fmla="val 3199"/>
            </a:avLst>
          </a:prstGeom>
          <a:solidFill>
            <a:schemeClr val="accent6"/>
          </a:solidFill>
          <a:ln w="57150" cmpd="sng">
            <a:solidFill>
              <a:schemeClr val="accent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accent1"/>
              </a:solidFill>
              <a:latin typeface="Helvetica Neue"/>
              <a:ea typeface="Helvetica Neue"/>
              <a:cs typeface="Helvetica Neue"/>
              <a:sym typeface="Helvetica Neue"/>
            </a:endParaRPr>
          </a:p>
        </p:txBody>
      </p:sp>
      <p:sp>
        <p:nvSpPr>
          <p:cNvPr id="343" name="Shape 343"/>
          <p:cNvSpPr/>
          <p:nvPr/>
        </p:nvSpPr>
        <p:spPr>
          <a:xfrm>
            <a:off x="2279593" y="475080"/>
            <a:ext cx="4541823" cy="4342091"/>
          </a:xfrm>
          <a:prstGeom prst="donut">
            <a:avLst>
              <a:gd name="adj" fmla="val 1062"/>
            </a:avLst>
          </a:prstGeom>
          <a:solidFill>
            <a:schemeClr val="accent1"/>
          </a:solidFill>
          <a:ln w="57150" cmpd="sng">
            <a:solidFill>
              <a:schemeClr val="accent5"/>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F81BD"/>
              </a:solidFill>
              <a:latin typeface="Helvetica Neue"/>
              <a:ea typeface="Helvetica Neue"/>
              <a:cs typeface="Helvetica Neue"/>
              <a:sym typeface="Helvetica Neue"/>
            </a:endParaRPr>
          </a:p>
        </p:txBody>
      </p:sp>
      <p:sp>
        <p:nvSpPr>
          <p:cNvPr id="344" name="Shape 344"/>
          <p:cNvSpPr txBox="1"/>
          <p:nvPr/>
        </p:nvSpPr>
        <p:spPr>
          <a:xfrm>
            <a:off x="5151182" y="2943828"/>
            <a:ext cx="1422822"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accent1"/>
              </a:buClr>
              <a:buSzPct val="25000"/>
              <a:buFont typeface="Helvetica Neue"/>
              <a:buNone/>
            </a:pPr>
            <a:r>
              <a:rPr lang="en-US" sz="2400" b="0" i="0" u="none" strike="noStrike" cap="none" baseline="0" dirty="0">
                <a:solidFill>
                  <a:schemeClr val="accent6"/>
                </a:solidFill>
                <a:latin typeface="Helvetica Neue"/>
                <a:ea typeface="Helvetica Neue"/>
                <a:cs typeface="Helvetica Neue"/>
                <a:sym typeface="Helvetica Neue"/>
              </a:rPr>
              <a:t>2. Build</a:t>
            </a:r>
          </a:p>
        </p:txBody>
      </p:sp>
      <p:sp>
        <p:nvSpPr>
          <p:cNvPr id="345" name="Shape 345"/>
          <p:cNvSpPr txBox="1"/>
          <p:nvPr/>
        </p:nvSpPr>
        <p:spPr>
          <a:xfrm>
            <a:off x="3597637" y="3710028"/>
            <a:ext cx="1919297"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accent1"/>
              </a:buClr>
              <a:buSzPct val="25000"/>
              <a:buFont typeface="Helvetica Neue"/>
              <a:buNone/>
            </a:pPr>
            <a:r>
              <a:rPr lang="en-US" sz="2400" b="0" i="0" u="none" strike="noStrike" cap="none" baseline="0" dirty="0">
                <a:solidFill>
                  <a:schemeClr val="accent6"/>
                </a:solidFill>
                <a:latin typeface="Helvetica Neue"/>
                <a:ea typeface="Helvetica Neue"/>
                <a:cs typeface="Helvetica Neue"/>
                <a:sym typeface="Helvetica Neue"/>
              </a:rPr>
              <a:t>3. Configure</a:t>
            </a:r>
          </a:p>
        </p:txBody>
      </p:sp>
      <p:sp>
        <p:nvSpPr>
          <p:cNvPr id="346" name="Shape 346"/>
          <p:cNvSpPr txBox="1"/>
          <p:nvPr/>
        </p:nvSpPr>
        <p:spPr>
          <a:xfrm>
            <a:off x="2480697" y="2943828"/>
            <a:ext cx="1507510"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accent1"/>
              </a:buClr>
              <a:buSzPct val="25000"/>
              <a:buFont typeface="Helvetica Neue"/>
              <a:buNone/>
            </a:pPr>
            <a:r>
              <a:rPr lang="en-US" sz="2400" b="0" i="0" u="none" strike="noStrike" cap="none" baseline="0" dirty="0">
                <a:solidFill>
                  <a:schemeClr val="accent6"/>
                </a:solidFill>
                <a:latin typeface="Helvetica Neue"/>
                <a:ea typeface="Helvetica Neue"/>
                <a:cs typeface="Helvetica Neue"/>
                <a:sym typeface="Helvetica Neue"/>
              </a:rPr>
              <a:t>5. Deploy</a:t>
            </a:r>
          </a:p>
        </p:txBody>
      </p:sp>
      <p:sp>
        <p:nvSpPr>
          <p:cNvPr id="347" name="Shape 347"/>
          <p:cNvSpPr txBox="1"/>
          <p:nvPr/>
        </p:nvSpPr>
        <p:spPr>
          <a:xfrm>
            <a:off x="2650099" y="1714837"/>
            <a:ext cx="1188899" cy="552000"/>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accent1"/>
              </a:buClr>
              <a:buSzPct val="25000"/>
              <a:buFont typeface="Helvetica Neue"/>
              <a:buNone/>
            </a:pPr>
            <a:r>
              <a:rPr lang="en-US" sz="2400" b="0" i="0" u="none" strike="noStrike" cap="none" baseline="0" dirty="0">
                <a:solidFill>
                  <a:schemeClr val="accent6"/>
                </a:solidFill>
                <a:latin typeface="Helvetica Neue"/>
                <a:ea typeface="Helvetica Neue"/>
                <a:cs typeface="Helvetica Neue"/>
                <a:sym typeface="Helvetica Neue"/>
              </a:rPr>
              <a:t>6. Run</a:t>
            </a:r>
          </a:p>
        </p:txBody>
      </p:sp>
      <p:sp>
        <p:nvSpPr>
          <p:cNvPr id="348" name="Shape 348"/>
          <p:cNvSpPr txBox="1"/>
          <p:nvPr/>
        </p:nvSpPr>
        <p:spPr>
          <a:xfrm>
            <a:off x="6641110" y="981162"/>
            <a:ext cx="1998000" cy="552000"/>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b="0" i="0" u="none" strike="noStrike" cap="none" baseline="0" dirty="0">
                <a:solidFill>
                  <a:schemeClr val="accent5"/>
                </a:solidFill>
                <a:latin typeface="Helvetica Neue"/>
                <a:ea typeface="Helvetica Neue"/>
                <a:cs typeface="Helvetica Neue"/>
                <a:sym typeface="Helvetica Neue"/>
              </a:rPr>
              <a:t>1. Provision</a:t>
            </a:r>
          </a:p>
        </p:txBody>
      </p:sp>
      <p:sp>
        <p:nvSpPr>
          <p:cNvPr id="349" name="Shape 349"/>
          <p:cNvSpPr txBox="1"/>
          <p:nvPr/>
        </p:nvSpPr>
        <p:spPr>
          <a:xfrm>
            <a:off x="7113339" y="1965149"/>
            <a:ext cx="1833501"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b="0" i="0" u="none" strike="noStrike" cap="none" baseline="0" dirty="0">
                <a:solidFill>
                  <a:schemeClr val="accent5"/>
                </a:solidFill>
                <a:latin typeface="Helvetica Neue"/>
                <a:ea typeface="Helvetica Neue"/>
                <a:cs typeface="Helvetica Neue"/>
                <a:sym typeface="Helvetica Neue"/>
              </a:rPr>
              <a:t>2. Authorize</a:t>
            </a:r>
          </a:p>
        </p:txBody>
      </p:sp>
      <p:sp>
        <p:nvSpPr>
          <p:cNvPr id="350" name="Shape 350"/>
          <p:cNvSpPr txBox="1"/>
          <p:nvPr/>
        </p:nvSpPr>
        <p:spPr>
          <a:xfrm>
            <a:off x="6928775" y="2949281"/>
            <a:ext cx="1881220"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b="0" i="0" u="none" strike="noStrike" cap="none" baseline="0" dirty="0">
                <a:solidFill>
                  <a:schemeClr val="accent5"/>
                </a:solidFill>
                <a:latin typeface="Helvetica Neue"/>
                <a:ea typeface="Helvetica Neue"/>
                <a:cs typeface="Helvetica Neue"/>
                <a:sym typeface="Helvetica Neue"/>
              </a:rPr>
              <a:t>3. Integrate</a:t>
            </a:r>
          </a:p>
        </p:txBody>
      </p:sp>
      <p:sp>
        <p:nvSpPr>
          <p:cNvPr id="351" name="Shape 351"/>
          <p:cNvSpPr txBox="1"/>
          <p:nvPr/>
        </p:nvSpPr>
        <p:spPr>
          <a:xfrm>
            <a:off x="6365269" y="3933414"/>
            <a:ext cx="1793768"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b="0" i="0" u="none" strike="noStrike" cap="none" baseline="0" dirty="0">
                <a:solidFill>
                  <a:schemeClr val="accent5"/>
                </a:solidFill>
                <a:latin typeface="Helvetica Neue"/>
                <a:ea typeface="Helvetica Neue"/>
                <a:cs typeface="Helvetica Neue"/>
                <a:sym typeface="Helvetica Neue"/>
              </a:rPr>
              <a:t>4. Monitor</a:t>
            </a:r>
          </a:p>
        </p:txBody>
      </p:sp>
      <p:sp>
        <p:nvSpPr>
          <p:cNvPr id="352" name="Shape 352"/>
          <p:cNvSpPr txBox="1"/>
          <p:nvPr/>
        </p:nvSpPr>
        <p:spPr>
          <a:xfrm>
            <a:off x="1239200" y="3933414"/>
            <a:ext cx="1494308"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dirty="0">
                <a:solidFill>
                  <a:schemeClr val="accent5"/>
                </a:solidFill>
                <a:latin typeface="Helvetica Neue"/>
                <a:ea typeface="Helvetica Neue"/>
                <a:cs typeface="Helvetica Neue"/>
                <a:sym typeface="Helvetica Neue"/>
              </a:rPr>
              <a:t>5</a:t>
            </a:r>
            <a:r>
              <a:rPr lang="en-US" sz="2400" b="0" i="0" u="none" strike="noStrike" cap="none" baseline="0" dirty="0" smtClean="0">
                <a:solidFill>
                  <a:schemeClr val="accent5"/>
                </a:solidFill>
                <a:latin typeface="Helvetica Neue"/>
                <a:ea typeface="Helvetica Neue"/>
                <a:cs typeface="Helvetica Neue"/>
                <a:sym typeface="Helvetica Neue"/>
              </a:rPr>
              <a:t>. </a:t>
            </a:r>
            <a:r>
              <a:rPr lang="en-US" sz="2400" b="0" i="0" u="none" strike="noStrike" cap="none" baseline="0" dirty="0">
                <a:solidFill>
                  <a:schemeClr val="accent5"/>
                </a:solidFill>
                <a:latin typeface="Helvetica Neue"/>
                <a:ea typeface="Helvetica Neue"/>
                <a:cs typeface="Helvetica Neue"/>
                <a:sym typeface="Helvetica Neue"/>
              </a:rPr>
              <a:t>Audit</a:t>
            </a:r>
          </a:p>
        </p:txBody>
      </p:sp>
      <p:sp>
        <p:nvSpPr>
          <p:cNvPr id="353" name="Shape 353"/>
          <p:cNvSpPr txBox="1"/>
          <p:nvPr/>
        </p:nvSpPr>
        <p:spPr>
          <a:xfrm>
            <a:off x="778951" y="2949330"/>
            <a:ext cx="1341908"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dirty="0">
                <a:solidFill>
                  <a:schemeClr val="accent5"/>
                </a:solidFill>
                <a:latin typeface="Helvetica Neue"/>
                <a:ea typeface="Helvetica Neue"/>
                <a:cs typeface="Helvetica Neue"/>
                <a:sym typeface="Helvetica Neue"/>
              </a:rPr>
              <a:t>6</a:t>
            </a:r>
            <a:r>
              <a:rPr lang="en-US" sz="2400" b="0" i="0" u="none" strike="noStrike" cap="none" baseline="0" dirty="0" smtClean="0">
                <a:solidFill>
                  <a:schemeClr val="accent5"/>
                </a:solidFill>
                <a:latin typeface="Helvetica Neue"/>
                <a:ea typeface="Helvetica Neue"/>
                <a:cs typeface="Helvetica Neue"/>
                <a:sym typeface="Helvetica Neue"/>
              </a:rPr>
              <a:t>. </a:t>
            </a:r>
            <a:r>
              <a:rPr lang="en-US" sz="2400" b="0" i="0" u="none" strike="noStrike" cap="none" baseline="0" dirty="0">
                <a:solidFill>
                  <a:schemeClr val="accent5"/>
                </a:solidFill>
                <a:latin typeface="Helvetica Neue"/>
                <a:ea typeface="Helvetica Neue"/>
                <a:cs typeface="Helvetica Neue"/>
                <a:sym typeface="Helvetica Neue"/>
              </a:rPr>
              <a:t>Scale</a:t>
            </a:r>
          </a:p>
        </p:txBody>
      </p:sp>
      <p:sp>
        <p:nvSpPr>
          <p:cNvPr id="354" name="Shape 354"/>
          <p:cNvSpPr txBox="1"/>
          <p:nvPr/>
        </p:nvSpPr>
        <p:spPr>
          <a:xfrm>
            <a:off x="388790" y="1965246"/>
            <a:ext cx="1691745"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dirty="0">
                <a:solidFill>
                  <a:schemeClr val="accent5"/>
                </a:solidFill>
                <a:latin typeface="Helvetica Neue"/>
                <a:ea typeface="Helvetica Neue"/>
                <a:cs typeface="Helvetica Neue"/>
                <a:sym typeface="Helvetica Neue"/>
              </a:rPr>
              <a:t>7</a:t>
            </a:r>
            <a:r>
              <a:rPr lang="en-US" sz="2400" b="0" i="0" u="none" strike="noStrike" cap="none" baseline="0" dirty="0" smtClean="0">
                <a:solidFill>
                  <a:schemeClr val="accent5"/>
                </a:solidFill>
                <a:latin typeface="Helvetica Neue"/>
                <a:ea typeface="Helvetica Neue"/>
                <a:cs typeface="Helvetica Neue"/>
                <a:sym typeface="Helvetica Neue"/>
              </a:rPr>
              <a:t>. </a:t>
            </a:r>
            <a:r>
              <a:rPr lang="en-US" sz="2400" b="0" i="0" u="none" strike="noStrike" cap="none" baseline="0" dirty="0">
                <a:solidFill>
                  <a:schemeClr val="accent5"/>
                </a:solidFill>
                <a:latin typeface="Helvetica Neue"/>
                <a:ea typeface="Helvetica Neue"/>
                <a:cs typeface="Helvetica Neue"/>
                <a:sym typeface="Helvetica Neue"/>
              </a:rPr>
              <a:t>Recover</a:t>
            </a:r>
          </a:p>
        </p:txBody>
      </p:sp>
      <p:sp>
        <p:nvSpPr>
          <p:cNvPr id="355" name="Shape 355"/>
          <p:cNvSpPr txBox="1"/>
          <p:nvPr/>
        </p:nvSpPr>
        <p:spPr>
          <a:xfrm>
            <a:off x="665877" y="981162"/>
            <a:ext cx="1784470"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dirty="0">
                <a:solidFill>
                  <a:schemeClr val="accent5"/>
                </a:solidFill>
                <a:latin typeface="Helvetica Neue"/>
                <a:ea typeface="Helvetica Neue"/>
                <a:cs typeface="Helvetica Neue"/>
                <a:sym typeface="Helvetica Neue"/>
              </a:rPr>
              <a:t>8</a:t>
            </a:r>
            <a:r>
              <a:rPr lang="en-US" sz="2400" b="0" i="0" u="none" strike="noStrike" cap="none" baseline="0" dirty="0" smtClean="0">
                <a:solidFill>
                  <a:schemeClr val="accent5"/>
                </a:solidFill>
                <a:latin typeface="Helvetica Neue"/>
                <a:ea typeface="Helvetica Neue"/>
                <a:cs typeface="Helvetica Neue"/>
                <a:sym typeface="Helvetica Neue"/>
              </a:rPr>
              <a:t>. </a:t>
            </a:r>
            <a:r>
              <a:rPr lang="en-US" sz="2400" b="0" i="0" u="none" strike="noStrike" cap="none" baseline="0" dirty="0">
                <a:solidFill>
                  <a:schemeClr val="accent5"/>
                </a:solidFill>
                <a:latin typeface="Helvetica Neue"/>
                <a:ea typeface="Helvetica Neue"/>
                <a:cs typeface="Helvetica Neue"/>
                <a:sym typeface="Helvetica Neue"/>
              </a:rPr>
              <a:t>Upgrade</a:t>
            </a:r>
          </a:p>
        </p:txBody>
      </p:sp>
      <p:sp>
        <p:nvSpPr>
          <p:cNvPr id="356" name="Shape 356"/>
          <p:cNvSpPr/>
          <p:nvPr/>
        </p:nvSpPr>
        <p:spPr>
          <a:xfrm rot="5400000">
            <a:off x="6667075" y="2552481"/>
            <a:ext cx="252347" cy="289067"/>
          </a:xfrm>
          <a:prstGeom prst="chevron">
            <a:avLst>
              <a:gd name="adj" fmla="val 67722"/>
            </a:avLst>
          </a:prstGeom>
          <a:solidFill>
            <a:schemeClr val="accent5"/>
          </a:solidFill>
          <a:ln>
            <a:solidFill>
              <a:srgbClr val="4BACC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F81BD"/>
              </a:solidFill>
              <a:latin typeface="Helvetica Neue"/>
              <a:ea typeface="Helvetica Neue"/>
              <a:cs typeface="Helvetica Neue"/>
              <a:sym typeface="Helvetica Neue"/>
            </a:endParaRPr>
          </a:p>
        </p:txBody>
      </p:sp>
      <p:sp>
        <p:nvSpPr>
          <p:cNvPr id="357" name="Shape 357"/>
          <p:cNvSpPr/>
          <p:nvPr/>
        </p:nvSpPr>
        <p:spPr>
          <a:xfrm rot="10800000">
            <a:off x="4455276" y="3239231"/>
            <a:ext cx="252347" cy="289067"/>
          </a:xfrm>
          <a:prstGeom prst="chevron">
            <a:avLst>
              <a:gd name="adj" fmla="val 67722"/>
            </a:avLst>
          </a:prstGeom>
          <a:solidFill>
            <a:schemeClr val="accent6"/>
          </a:solidFill>
          <a:ln>
            <a:solidFill>
              <a:schemeClr val="accent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accent1"/>
              </a:solidFill>
              <a:latin typeface="Helvetica Neue"/>
              <a:ea typeface="Helvetica Neue"/>
              <a:cs typeface="Helvetica Neue"/>
              <a:sym typeface="Helvetica Neue"/>
            </a:endParaRPr>
          </a:p>
        </p:txBody>
      </p:sp>
      <p:sp>
        <p:nvSpPr>
          <p:cNvPr id="358" name="Shape 358"/>
          <p:cNvSpPr/>
          <p:nvPr/>
        </p:nvSpPr>
        <p:spPr>
          <a:xfrm rot="-5400000">
            <a:off x="2179639" y="2552480"/>
            <a:ext cx="252347" cy="289067"/>
          </a:xfrm>
          <a:prstGeom prst="chevron">
            <a:avLst>
              <a:gd name="adj" fmla="val 67722"/>
            </a:avLst>
          </a:prstGeom>
          <a:solidFill>
            <a:schemeClr val="accent5"/>
          </a:solidFill>
          <a:ln>
            <a:solidFill>
              <a:srgbClr val="4BACC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accent4"/>
              </a:solidFill>
              <a:latin typeface="Helvetica Neue"/>
              <a:ea typeface="Helvetica Neue"/>
              <a:cs typeface="Helvetica Neue"/>
              <a:sym typeface="Helvetica Neue"/>
            </a:endParaRPr>
          </a:p>
        </p:txBody>
      </p:sp>
      <p:sp>
        <p:nvSpPr>
          <p:cNvPr id="359" name="Shape 359"/>
          <p:cNvSpPr/>
          <p:nvPr/>
        </p:nvSpPr>
        <p:spPr>
          <a:xfrm>
            <a:off x="4465051" y="360771"/>
            <a:ext cx="252347" cy="289067"/>
          </a:xfrm>
          <a:prstGeom prst="chevron">
            <a:avLst>
              <a:gd name="adj" fmla="val 67722"/>
            </a:avLst>
          </a:prstGeom>
          <a:solidFill>
            <a:schemeClr val="accent5"/>
          </a:solidFill>
          <a:ln>
            <a:solidFill>
              <a:srgbClr val="4BACC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F81BD"/>
              </a:solidFill>
              <a:latin typeface="Helvetica Neue"/>
              <a:ea typeface="Helvetica Neue"/>
              <a:cs typeface="Helvetica Neue"/>
              <a:sym typeface="Helvetica Neue"/>
            </a:endParaRPr>
          </a:p>
        </p:txBody>
      </p:sp>
      <p:sp>
        <p:nvSpPr>
          <p:cNvPr id="360" name="Shape 360"/>
          <p:cNvSpPr/>
          <p:nvPr/>
        </p:nvSpPr>
        <p:spPr>
          <a:xfrm rot="5400000">
            <a:off x="5132188" y="2552481"/>
            <a:ext cx="252347" cy="289067"/>
          </a:xfrm>
          <a:prstGeom prst="chevron">
            <a:avLst>
              <a:gd name="adj" fmla="val 67722"/>
            </a:avLst>
          </a:prstGeom>
          <a:solidFill>
            <a:schemeClr val="accent6"/>
          </a:solidFill>
          <a:ln>
            <a:solidFill>
              <a:schemeClr val="accent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accent1"/>
              </a:solidFill>
              <a:latin typeface="Helvetica Neue"/>
              <a:ea typeface="Helvetica Neue"/>
              <a:cs typeface="Helvetica Neue"/>
              <a:sym typeface="Helvetica Neue"/>
            </a:endParaRPr>
          </a:p>
        </p:txBody>
      </p:sp>
      <p:sp>
        <p:nvSpPr>
          <p:cNvPr id="361" name="Shape 361"/>
          <p:cNvSpPr/>
          <p:nvPr/>
        </p:nvSpPr>
        <p:spPr>
          <a:xfrm rot="10800000">
            <a:off x="4464220" y="4642140"/>
            <a:ext cx="252347" cy="289067"/>
          </a:xfrm>
          <a:prstGeom prst="chevron">
            <a:avLst>
              <a:gd name="adj" fmla="val 67722"/>
            </a:avLst>
          </a:prstGeom>
          <a:solidFill>
            <a:schemeClr val="accent5"/>
          </a:solidFill>
          <a:ln>
            <a:solidFill>
              <a:srgbClr val="4BACC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F81BD"/>
              </a:solidFill>
              <a:latin typeface="Helvetica Neue"/>
              <a:ea typeface="Helvetica Neue"/>
              <a:cs typeface="Helvetica Neue"/>
              <a:sym typeface="Helvetica Neue"/>
            </a:endParaRPr>
          </a:p>
        </p:txBody>
      </p:sp>
      <p:sp>
        <p:nvSpPr>
          <p:cNvPr id="362" name="Shape 362"/>
          <p:cNvSpPr/>
          <p:nvPr/>
        </p:nvSpPr>
        <p:spPr>
          <a:xfrm rot="-5400000">
            <a:off x="3697092" y="2506937"/>
            <a:ext cx="252347" cy="289067"/>
          </a:xfrm>
          <a:prstGeom prst="chevron">
            <a:avLst>
              <a:gd name="adj" fmla="val 67722"/>
            </a:avLst>
          </a:prstGeom>
          <a:solidFill>
            <a:schemeClr val="accent6"/>
          </a:solidFill>
          <a:ln>
            <a:solidFill>
              <a:schemeClr val="accent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accent1"/>
              </a:solidFill>
              <a:latin typeface="Helvetica Neue"/>
              <a:ea typeface="Helvetica Neue"/>
              <a:cs typeface="Helvetica Neue"/>
              <a:sym typeface="Helvetica Neue"/>
            </a:endParaRPr>
          </a:p>
        </p:txBody>
      </p:sp>
      <p:sp>
        <p:nvSpPr>
          <p:cNvPr id="363" name="Shape 363"/>
          <p:cNvSpPr/>
          <p:nvPr/>
        </p:nvSpPr>
        <p:spPr>
          <a:xfrm>
            <a:off x="4421058" y="1833917"/>
            <a:ext cx="252347" cy="289067"/>
          </a:xfrm>
          <a:prstGeom prst="chevron">
            <a:avLst>
              <a:gd name="adj" fmla="val 67722"/>
            </a:avLst>
          </a:prstGeom>
          <a:solidFill>
            <a:schemeClr val="accent6"/>
          </a:solidFill>
          <a:ln>
            <a:solidFill>
              <a:schemeClr val="accent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accent1"/>
              </a:solidFill>
              <a:latin typeface="Helvetica Neue"/>
              <a:ea typeface="Helvetica Neue"/>
              <a:cs typeface="Helvetica Neue"/>
              <a:sym typeface="Helvetica Neue"/>
            </a:endParaRPr>
          </a:p>
        </p:txBody>
      </p:sp>
      <p:sp>
        <p:nvSpPr>
          <p:cNvPr id="364" name="Shape 364"/>
          <p:cNvSpPr txBox="1"/>
          <p:nvPr/>
        </p:nvSpPr>
        <p:spPr>
          <a:xfrm>
            <a:off x="3314285" y="939333"/>
            <a:ext cx="2481723" cy="496246"/>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accent1"/>
              </a:buClr>
              <a:buSzPct val="25000"/>
              <a:buFont typeface="Helvetica Neue"/>
              <a:buNone/>
            </a:pPr>
            <a:r>
              <a:rPr lang="en-US" sz="3600" b="1" i="0" u="none" strike="noStrike" cap="none" baseline="0" dirty="0" err="1">
                <a:solidFill>
                  <a:schemeClr val="accent6"/>
                </a:solidFill>
                <a:latin typeface="Helvetica Neue"/>
                <a:ea typeface="Helvetica Neue"/>
                <a:cs typeface="Helvetica Neue"/>
                <a:sym typeface="Helvetica Neue"/>
              </a:rPr>
              <a:t>Dev</a:t>
            </a:r>
            <a:r>
              <a:rPr lang="en-US" sz="3600" b="1" i="0" u="none" strike="noStrike" cap="none" baseline="0" dirty="0">
                <a:solidFill>
                  <a:schemeClr val="accent6"/>
                </a:solidFill>
                <a:latin typeface="Helvetica Neue"/>
                <a:ea typeface="Helvetica Neue"/>
                <a:cs typeface="Helvetica Neue"/>
                <a:sym typeface="Helvetica Neue"/>
              </a:rPr>
              <a:t> Loop</a:t>
            </a:r>
          </a:p>
        </p:txBody>
      </p:sp>
      <p:sp>
        <p:nvSpPr>
          <p:cNvPr id="366" name="Shape 366"/>
          <p:cNvSpPr/>
          <p:nvPr/>
        </p:nvSpPr>
        <p:spPr>
          <a:xfrm>
            <a:off x="4093557" y="2315871"/>
            <a:ext cx="877162"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b="1" i="0" u="none" strike="noStrike" cap="none" baseline="0" dirty="0">
                <a:solidFill>
                  <a:schemeClr val="accent3"/>
                </a:solidFill>
                <a:latin typeface="Helvetica Neue"/>
                <a:ea typeface="Helvetica Neue"/>
                <a:cs typeface="Helvetica Neue"/>
                <a:sym typeface="Helvetica Neue"/>
              </a:rPr>
              <a:t>Biz</a:t>
            </a:r>
          </a:p>
        </p:txBody>
      </p:sp>
      <p:sp>
        <p:nvSpPr>
          <p:cNvPr id="2" name="Title 1"/>
          <p:cNvSpPr>
            <a:spLocks noGrp="1"/>
          </p:cNvSpPr>
          <p:nvPr>
            <p:ph type="title"/>
          </p:nvPr>
        </p:nvSpPr>
        <p:spPr>
          <a:xfrm>
            <a:off x="149912" y="175393"/>
            <a:ext cx="3164373" cy="474445"/>
          </a:xfrm>
        </p:spPr>
        <p:txBody>
          <a:bodyPr/>
          <a:lstStyle/>
          <a:p>
            <a:pPr lvl="0"/>
            <a:r>
              <a:rPr lang="en-US" sz="3600" dirty="0" smtClean="0"/>
              <a:t>Ops Loop</a:t>
            </a:r>
            <a:endParaRPr lang="en-US" sz="3600" dirty="0"/>
          </a:p>
        </p:txBody>
      </p:sp>
    </p:spTree>
    <p:extLst>
      <p:ext uri="{BB962C8B-B14F-4D97-AF65-F5344CB8AC3E}">
        <p14:creationId xmlns:p14="http://schemas.microsoft.com/office/powerpoint/2010/main" val="3115016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41"/>
                                        </p:tgtEl>
                                        <p:attrNameLst>
                                          <p:attrName>style.visibility</p:attrName>
                                        </p:attrNameLst>
                                      </p:cBhvr>
                                      <p:to>
                                        <p:strVal val="visible"/>
                                      </p:to>
                                    </p:set>
                                    <p:animEffect transition="in" filter="dissolve">
                                      <p:cBhvr>
                                        <p:cTn id="7" dur="500"/>
                                        <p:tgtEl>
                                          <p:spTgt spid="341"/>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44"/>
                                        </p:tgtEl>
                                        <p:attrNameLst>
                                          <p:attrName>style.visibility</p:attrName>
                                        </p:attrNameLst>
                                      </p:cBhvr>
                                      <p:to>
                                        <p:strVal val="visible"/>
                                      </p:to>
                                    </p:set>
                                    <p:animEffect transition="in" filter="dissolve">
                                      <p:cBhvr>
                                        <p:cTn id="11" dur="500"/>
                                        <p:tgtEl>
                                          <p:spTgt spid="344"/>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345"/>
                                        </p:tgtEl>
                                        <p:attrNameLst>
                                          <p:attrName>style.visibility</p:attrName>
                                        </p:attrNameLst>
                                      </p:cBhvr>
                                      <p:to>
                                        <p:strVal val="visible"/>
                                      </p:to>
                                    </p:set>
                                    <p:animEffect transition="in" filter="dissolve">
                                      <p:cBhvr>
                                        <p:cTn id="15" dur="500"/>
                                        <p:tgtEl>
                                          <p:spTgt spid="345"/>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346"/>
                                        </p:tgtEl>
                                        <p:attrNameLst>
                                          <p:attrName>style.visibility</p:attrName>
                                        </p:attrNameLst>
                                      </p:cBhvr>
                                      <p:to>
                                        <p:strVal val="visible"/>
                                      </p:to>
                                    </p:set>
                                    <p:animEffect transition="in" filter="dissolve">
                                      <p:cBhvr>
                                        <p:cTn id="19" dur="500"/>
                                        <p:tgtEl>
                                          <p:spTgt spid="346"/>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347"/>
                                        </p:tgtEl>
                                        <p:attrNameLst>
                                          <p:attrName>style.visibility</p:attrName>
                                        </p:attrNameLst>
                                      </p:cBhvr>
                                      <p:to>
                                        <p:strVal val="visible"/>
                                      </p:to>
                                    </p:set>
                                    <p:animEffect transition="in" filter="dissolve">
                                      <p:cBhvr>
                                        <p:cTn id="23" dur="500"/>
                                        <p:tgtEl>
                                          <p:spTgt spid="347"/>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348"/>
                                        </p:tgtEl>
                                        <p:attrNameLst>
                                          <p:attrName>style.visibility</p:attrName>
                                        </p:attrNameLst>
                                      </p:cBhvr>
                                      <p:to>
                                        <p:strVal val="visible"/>
                                      </p:to>
                                    </p:set>
                                    <p:animEffect transition="in" filter="dissolve">
                                      <p:cBhvr>
                                        <p:cTn id="28" dur="500"/>
                                        <p:tgtEl>
                                          <p:spTgt spid="348"/>
                                        </p:tgtEl>
                                      </p:cBhvr>
                                    </p:animEffect>
                                  </p:childTnLst>
                                </p:cTn>
                              </p:par>
                            </p:childTnLst>
                          </p:cTn>
                        </p:par>
                        <p:par>
                          <p:cTn id="29" fill="hold">
                            <p:stCondLst>
                              <p:cond delay="500"/>
                            </p:stCondLst>
                            <p:childTnLst>
                              <p:par>
                                <p:cTn id="30" presetID="9" presetClass="entr" presetSubtype="0" fill="hold" grpId="0" nodeType="afterEffect">
                                  <p:stCondLst>
                                    <p:cond delay="0"/>
                                  </p:stCondLst>
                                  <p:childTnLst>
                                    <p:set>
                                      <p:cBhvr>
                                        <p:cTn id="31" dur="1" fill="hold">
                                          <p:stCondLst>
                                            <p:cond delay="0"/>
                                          </p:stCondLst>
                                        </p:cTn>
                                        <p:tgtEl>
                                          <p:spTgt spid="349"/>
                                        </p:tgtEl>
                                        <p:attrNameLst>
                                          <p:attrName>style.visibility</p:attrName>
                                        </p:attrNameLst>
                                      </p:cBhvr>
                                      <p:to>
                                        <p:strVal val="visible"/>
                                      </p:to>
                                    </p:set>
                                    <p:animEffect transition="in" filter="dissolve">
                                      <p:cBhvr>
                                        <p:cTn id="32" dur="500"/>
                                        <p:tgtEl>
                                          <p:spTgt spid="349"/>
                                        </p:tgtEl>
                                      </p:cBhvr>
                                    </p:animEffect>
                                  </p:childTnLst>
                                </p:cTn>
                              </p:par>
                            </p:childTnLst>
                          </p:cTn>
                        </p:par>
                        <p:par>
                          <p:cTn id="33" fill="hold">
                            <p:stCondLst>
                              <p:cond delay="1000"/>
                            </p:stCondLst>
                            <p:childTnLst>
                              <p:par>
                                <p:cTn id="34" presetID="9" presetClass="entr" presetSubtype="0" fill="hold" grpId="0" nodeType="afterEffect">
                                  <p:stCondLst>
                                    <p:cond delay="0"/>
                                  </p:stCondLst>
                                  <p:childTnLst>
                                    <p:set>
                                      <p:cBhvr>
                                        <p:cTn id="35" dur="1" fill="hold">
                                          <p:stCondLst>
                                            <p:cond delay="0"/>
                                          </p:stCondLst>
                                        </p:cTn>
                                        <p:tgtEl>
                                          <p:spTgt spid="350"/>
                                        </p:tgtEl>
                                        <p:attrNameLst>
                                          <p:attrName>style.visibility</p:attrName>
                                        </p:attrNameLst>
                                      </p:cBhvr>
                                      <p:to>
                                        <p:strVal val="visible"/>
                                      </p:to>
                                    </p:set>
                                    <p:animEffect transition="in" filter="dissolve">
                                      <p:cBhvr>
                                        <p:cTn id="36" dur="500"/>
                                        <p:tgtEl>
                                          <p:spTgt spid="350"/>
                                        </p:tgtEl>
                                      </p:cBhvr>
                                    </p:animEffect>
                                  </p:childTnLst>
                                </p:cTn>
                              </p:par>
                            </p:childTnLst>
                          </p:cTn>
                        </p:par>
                        <p:par>
                          <p:cTn id="37" fill="hold">
                            <p:stCondLst>
                              <p:cond delay="1500"/>
                            </p:stCondLst>
                            <p:childTnLst>
                              <p:par>
                                <p:cTn id="38" presetID="9" presetClass="entr" presetSubtype="0" fill="hold" grpId="0" nodeType="afterEffect">
                                  <p:stCondLst>
                                    <p:cond delay="0"/>
                                  </p:stCondLst>
                                  <p:childTnLst>
                                    <p:set>
                                      <p:cBhvr>
                                        <p:cTn id="39" dur="1" fill="hold">
                                          <p:stCondLst>
                                            <p:cond delay="0"/>
                                          </p:stCondLst>
                                        </p:cTn>
                                        <p:tgtEl>
                                          <p:spTgt spid="351"/>
                                        </p:tgtEl>
                                        <p:attrNameLst>
                                          <p:attrName>style.visibility</p:attrName>
                                        </p:attrNameLst>
                                      </p:cBhvr>
                                      <p:to>
                                        <p:strVal val="visible"/>
                                      </p:to>
                                    </p:set>
                                    <p:animEffect transition="in" filter="dissolve">
                                      <p:cBhvr>
                                        <p:cTn id="40" dur="500"/>
                                        <p:tgtEl>
                                          <p:spTgt spid="351"/>
                                        </p:tgtEl>
                                      </p:cBhvr>
                                    </p:animEffect>
                                  </p:childTnLst>
                                </p:cTn>
                              </p:par>
                            </p:childTnLst>
                          </p:cTn>
                        </p:par>
                        <p:par>
                          <p:cTn id="41" fill="hold">
                            <p:stCondLst>
                              <p:cond delay="2000"/>
                            </p:stCondLst>
                            <p:childTnLst>
                              <p:par>
                                <p:cTn id="42" presetID="9" presetClass="entr" presetSubtype="0" fill="hold" grpId="0" nodeType="afterEffect">
                                  <p:stCondLst>
                                    <p:cond delay="0"/>
                                  </p:stCondLst>
                                  <p:childTnLst>
                                    <p:set>
                                      <p:cBhvr>
                                        <p:cTn id="43" dur="1" fill="hold">
                                          <p:stCondLst>
                                            <p:cond delay="0"/>
                                          </p:stCondLst>
                                        </p:cTn>
                                        <p:tgtEl>
                                          <p:spTgt spid="352"/>
                                        </p:tgtEl>
                                        <p:attrNameLst>
                                          <p:attrName>style.visibility</p:attrName>
                                        </p:attrNameLst>
                                      </p:cBhvr>
                                      <p:to>
                                        <p:strVal val="visible"/>
                                      </p:to>
                                    </p:set>
                                    <p:animEffect transition="in" filter="dissolve">
                                      <p:cBhvr>
                                        <p:cTn id="44" dur="500"/>
                                        <p:tgtEl>
                                          <p:spTgt spid="352"/>
                                        </p:tgtEl>
                                      </p:cBhvr>
                                    </p:animEffect>
                                  </p:childTnLst>
                                </p:cTn>
                              </p:par>
                            </p:childTnLst>
                          </p:cTn>
                        </p:par>
                        <p:par>
                          <p:cTn id="45" fill="hold">
                            <p:stCondLst>
                              <p:cond delay="2500"/>
                            </p:stCondLst>
                            <p:childTnLst>
                              <p:par>
                                <p:cTn id="46" presetID="9" presetClass="entr" presetSubtype="0" fill="hold" grpId="0" nodeType="afterEffect">
                                  <p:stCondLst>
                                    <p:cond delay="0"/>
                                  </p:stCondLst>
                                  <p:childTnLst>
                                    <p:set>
                                      <p:cBhvr>
                                        <p:cTn id="47" dur="1" fill="hold">
                                          <p:stCondLst>
                                            <p:cond delay="0"/>
                                          </p:stCondLst>
                                        </p:cTn>
                                        <p:tgtEl>
                                          <p:spTgt spid="353"/>
                                        </p:tgtEl>
                                        <p:attrNameLst>
                                          <p:attrName>style.visibility</p:attrName>
                                        </p:attrNameLst>
                                      </p:cBhvr>
                                      <p:to>
                                        <p:strVal val="visible"/>
                                      </p:to>
                                    </p:set>
                                    <p:animEffect transition="in" filter="dissolve">
                                      <p:cBhvr>
                                        <p:cTn id="48" dur="500"/>
                                        <p:tgtEl>
                                          <p:spTgt spid="353"/>
                                        </p:tgtEl>
                                      </p:cBhvr>
                                    </p:animEffect>
                                  </p:childTnLst>
                                </p:cTn>
                              </p:par>
                            </p:childTnLst>
                          </p:cTn>
                        </p:par>
                        <p:par>
                          <p:cTn id="49" fill="hold">
                            <p:stCondLst>
                              <p:cond delay="3000"/>
                            </p:stCondLst>
                            <p:childTnLst>
                              <p:par>
                                <p:cTn id="50" presetID="9" presetClass="entr" presetSubtype="0" fill="hold" grpId="0" nodeType="afterEffect">
                                  <p:stCondLst>
                                    <p:cond delay="0"/>
                                  </p:stCondLst>
                                  <p:childTnLst>
                                    <p:set>
                                      <p:cBhvr>
                                        <p:cTn id="51" dur="1" fill="hold">
                                          <p:stCondLst>
                                            <p:cond delay="0"/>
                                          </p:stCondLst>
                                        </p:cTn>
                                        <p:tgtEl>
                                          <p:spTgt spid="354"/>
                                        </p:tgtEl>
                                        <p:attrNameLst>
                                          <p:attrName>style.visibility</p:attrName>
                                        </p:attrNameLst>
                                      </p:cBhvr>
                                      <p:to>
                                        <p:strVal val="visible"/>
                                      </p:to>
                                    </p:set>
                                    <p:animEffect transition="in" filter="dissolve">
                                      <p:cBhvr>
                                        <p:cTn id="52" dur="500"/>
                                        <p:tgtEl>
                                          <p:spTgt spid="354"/>
                                        </p:tgtEl>
                                      </p:cBhvr>
                                    </p:animEffect>
                                  </p:childTnLst>
                                </p:cTn>
                              </p:par>
                            </p:childTnLst>
                          </p:cTn>
                        </p:par>
                        <p:par>
                          <p:cTn id="53" fill="hold">
                            <p:stCondLst>
                              <p:cond delay="3500"/>
                            </p:stCondLst>
                            <p:childTnLst>
                              <p:par>
                                <p:cTn id="54" presetID="9" presetClass="entr" presetSubtype="0" fill="hold" grpId="0" nodeType="afterEffect">
                                  <p:stCondLst>
                                    <p:cond delay="0"/>
                                  </p:stCondLst>
                                  <p:childTnLst>
                                    <p:set>
                                      <p:cBhvr>
                                        <p:cTn id="55" dur="1" fill="hold">
                                          <p:stCondLst>
                                            <p:cond delay="0"/>
                                          </p:stCondLst>
                                        </p:cTn>
                                        <p:tgtEl>
                                          <p:spTgt spid="355"/>
                                        </p:tgtEl>
                                        <p:attrNameLst>
                                          <p:attrName>style.visibility</p:attrName>
                                        </p:attrNameLst>
                                      </p:cBhvr>
                                      <p:to>
                                        <p:strVal val="visible"/>
                                      </p:to>
                                    </p:set>
                                    <p:animEffect transition="in" filter="dissolve">
                                      <p:cBhvr>
                                        <p:cTn id="56" dur="500"/>
                                        <p:tgtEl>
                                          <p:spTgt spid="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p:bldP spid="344" grpId="0"/>
      <p:bldP spid="345" grpId="0"/>
      <p:bldP spid="346" grpId="0"/>
      <p:bldP spid="347" grpId="0"/>
      <p:bldP spid="348" grpId="0"/>
      <p:bldP spid="349" grpId="0"/>
      <p:bldP spid="350" grpId="0"/>
      <p:bldP spid="351" grpId="0"/>
      <p:bldP spid="352" grpId="0"/>
      <p:bldP spid="353" grpId="0"/>
      <p:bldP spid="354" grpId="0"/>
      <p:bldP spid="35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2" name="Rectangle 1"/>
          <p:cNvSpPr/>
          <p:nvPr/>
        </p:nvSpPr>
        <p:spPr>
          <a:xfrm>
            <a:off x="3550895" y="2532505"/>
            <a:ext cx="988909" cy="676282"/>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3" name="Shape 313"/>
          <p:cNvSpPr txBox="1">
            <a:spLocks noGrp="1"/>
          </p:cNvSpPr>
          <p:nvPr>
            <p:ph type="title"/>
          </p:nvPr>
        </p:nvSpPr>
        <p:spPr>
          <a:xfrm>
            <a:off x="366712" y="325437"/>
            <a:ext cx="8410574" cy="460373"/>
          </a:xfrm>
          <a:prstGeom prst="rect">
            <a:avLst/>
          </a:prstGeom>
          <a:noFill/>
          <a:ln>
            <a:noFill/>
          </a:ln>
        </p:spPr>
        <p:txBody>
          <a:bodyPr lIns="0" tIns="0" rIns="0" bIns="0" anchor="t" anchorCtr="0">
            <a:noAutofit/>
          </a:bodyPr>
          <a:lstStyle/>
          <a:p>
            <a:pPr marL="0" marR="0" lvl="0" indent="0" algn="l" rtl="0">
              <a:lnSpc>
                <a:spcPct val="90000"/>
              </a:lnSpc>
              <a:spcBef>
                <a:spcPts val="0"/>
              </a:spcBef>
              <a:spcAft>
                <a:spcPts val="0"/>
              </a:spcAft>
              <a:buClr>
                <a:srgbClr val="00685D"/>
              </a:buClr>
              <a:buSzPct val="25000"/>
              <a:buFont typeface="Arial"/>
              <a:buNone/>
            </a:pPr>
            <a:r>
              <a:rPr lang="en-US" sz="3200" b="0" i="0" u="none" strike="noStrike" cap="none" dirty="0">
                <a:solidFill>
                  <a:srgbClr val="008774"/>
                </a:solidFill>
                <a:latin typeface="Arial"/>
                <a:ea typeface="Arial"/>
                <a:cs typeface="Arial"/>
                <a:sym typeface="Arial"/>
              </a:rPr>
              <a:t>Application Lifecycle Management: CI/CD</a:t>
            </a:r>
            <a:br>
              <a:rPr lang="en-US" sz="3200" b="0" i="0" u="none" strike="noStrike" cap="none" dirty="0">
                <a:solidFill>
                  <a:srgbClr val="008774"/>
                </a:solidFill>
                <a:latin typeface="Arial"/>
                <a:ea typeface="Arial"/>
                <a:cs typeface="Arial"/>
                <a:sym typeface="Arial"/>
              </a:rPr>
            </a:br>
            <a:r>
              <a:rPr lang="en-US" sz="1800" b="0" i="0" u="none" strike="noStrike" cap="none" dirty="0">
                <a:solidFill>
                  <a:schemeClr val="bg1"/>
                </a:solidFill>
                <a:latin typeface="Arial"/>
                <a:ea typeface="Arial"/>
                <a:cs typeface="Arial"/>
                <a:sym typeface="Arial"/>
              </a:rPr>
              <a:t>Delivery High Quality Software, Faster and Continuously From Idea to Production</a:t>
            </a:r>
          </a:p>
        </p:txBody>
      </p:sp>
      <p:sp>
        <p:nvSpPr>
          <p:cNvPr id="314" name="Shape 314"/>
          <p:cNvSpPr/>
          <p:nvPr/>
        </p:nvSpPr>
        <p:spPr>
          <a:xfrm>
            <a:off x="537758" y="4200837"/>
            <a:ext cx="1270698" cy="896468"/>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alibri"/>
              <a:buNone/>
            </a:pPr>
            <a:r>
              <a:rPr lang="en-US" sz="800" b="1" i="0" u="none" strike="noStrike" cap="none" dirty="0">
                <a:solidFill>
                  <a:schemeClr val="accent6"/>
                </a:solidFill>
                <a:latin typeface="Calibri"/>
                <a:ea typeface="Calibri"/>
                <a:cs typeface="Calibri"/>
                <a:sym typeface="Calibri"/>
              </a:rPr>
              <a:t>Solution:</a:t>
            </a:r>
            <a:r>
              <a:rPr lang="en-US" sz="800" b="0" i="0" u="none" strike="noStrike" cap="none" dirty="0">
                <a:solidFill>
                  <a:schemeClr val="accent6"/>
                </a:solidFill>
                <a:latin typeface="Calibri"/>
                <a:ea typeface="Calibri"/>
                <a:cs typeface="Calibri"/>
                <a:sym typeface="Calibri"/>
              </a:rPr>
              <a:t> </a:t>
            </a:r>
            <a:r>
              <a:rPr lang="en-US" sz="800" b="0" i="0" u="none" strike="noStrike" cap="none" dirty="0">
                <a:solidFill>
                  <a:srgbClr val="FFFFFF"/>
                </a:solidFill>
                <a:latin typeface="Calibri"/>
                <a:ea typeface="Calibri"/>
                <a:cs typeface="Calibri"/>
                <a:sym typeface="Calibri"/>
              </a:rPr>
              <a:t>Distributed revision control and source code management. Collaborative software development</a:t>
            </a:r>
          </a:p>
        </p:txBody>
      </p:sp>
      <p:sp>
        <p:nvSpPr>
          <p:cNvPr id="315" name="Shape 315"/>
          <p:cNvSpPr/>
          <p:nvPr/>
        </p:nvSpPr>
        <p:spPr>
          <a:xfrm>
            <a:off x="1930275" y="4200837"/>
            <a:ext cx="1307592" cy="896468"/>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alibri"/>
              <a:buNone/>
            </a:pPr>
            <a:r>
              <a:rPr lang="en-US" sz="800" b="1" i="0" u="none" strike="noStrike" cap="none" dirty="0">
                <a:solidFill>
                  <a:srgbClr val="F79646"/>
                </a:solidFill>
                <a:latin typeface="Calibri"/>
                <a:ea typeface="Calibri"/>
                <a:cs typeface="Calibri"/>
                <a:sym typeface="Calibri"/>
              </a:rPr>
              <a:t>Solution:</a:t>
            </a:r>
            <a:r>
              <a:rPr lang="en-US" sz="800" b="0" i="0" u="none" strike="noStrike" cap="none" dirty="0">
                <a:solidFill>
                  <a:srgbClr val="FFFFFF"/>
                </a:solidFill>
                <a:latin typeface="Calibri"/>
                <a:ea typeface="Calibri"/>
                <a:cs typeface="Calibri"/>
                <a:sym typeface="Calibri"/>
              </a:rPr>
              <a:t> Build and test software projects continuously and incrementally. Hundreds of compatible plugins</a:t>
            </a:r>
          </a:p>
        </p:txBody>
      </p:sp>
      <p:sp>
        <p:nvSpPr>
          <p:cNvPr id="316" name="Shape 316"/>
          <p:cNvSpPr/>
          <p:nvPr/>
        </p:nvSpPr>
        <p:spPr>
          <a:xfrm>
            <a:off x="3555555" y="4206128"/>
            <a:ext cx="1187824" cy="732655"/>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alibri"/>
              <a:buNone/>
            </a:pPr>
            <a:r>
              <a:rPr lang="en-US" sz="800" b="1" i="0" u="none" strike="noStrike" cap="none" dirty="0">
                <a:solidFill>
                  <a:srgbClr val="F79646"/>
                </a:solidFill>
                <a:latin typeface="Calibri"/>
                <a:ea typeface="Calibri"/>
                <a:cs typeface="Calibri"/>
                <a:sym typeface="Calibri"/>
              </a:rPr>
              <a:t>Solution:</a:t>
            </a:r>
            <a:r>
              <a:rPr lang="en-US" sz="800" b="0" i="0" u="none" strike="noStrike" cap="none" dirty="0">
                <a:solidFill>
                  <a:srgbClr val="F79646"/>
                </a:solidFill>
                <a:latin typeface="Calibri"/>
                <a:ea typeface="Calibri"/>
                <a:cs typeface="Calibri"/>
                <a:sym typeface="Calibri"/>
              </a:rPr>
              <a:t> </a:t>
            </a:r>
            <a:r>
              <a:rPr lang="en-US" sz="800" b="0" i="0" u="none" strike="noStrike" cap="none" dirty="0">
                <a:solidFill>
                  <a:srgbClr val="FFFFFF"/>
                </a:solidFill>
                <a:latin typeface="Calibri"/>
                <a:ea typeface="Calibri"/>
                <a:cs typeface="Calibri"/>
                <a:sym typeface="Calibri"/>
              </a:rPr>
              <a:t>Share binaries and manage distributions. Manage artifact lifecycle. Avoid license violations</a:t>
            </a:r>
          </a:p>
        </p:txBody>
      </p:sp>
      <p:sp>
        <p:nvSpPr>
          <p:cNvPr id="317" name="Shape 317"/>
          <p:cNvSpPr/>
          <p:nvPr/>
        </p:nvSpPr>
        <p:spPr>
          <a:xfrm>
            <a:off x="4833469" y="3309466"/>
            <a:ext cx="3929528" cy="655262"/>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Calibri"/>
              <a:buNone/>
            </a:pPr>
            <a:r>
              <a:rPr lang="en-US" sz="800" b="0" i="0" u="none" strike="noStrike" cap="none" dirty="0">
                <a:solidFill>
                  <a:srgbClr val="F79646"/>
                </a:solidFill>
                <a:latin typeface="Calibri"/>
                <a:ea typeface="Calibri"/>
                <a:cs typeface="Calibri"/>
                <a:sym typeface="Calibri"/>
              </a:rPr>
              <a:t>Develop, test, QA and production on the same platform</a:t>
            </a:r>
            <a:r>
              <a:rPr lang="en-US" sz="800" b="0" i="0" u="none" strike="noStrike" cap="none" dirty="0">
                <a:solidFill>
                  <a:srgbClr val="FFFFFF"/>
                </a:solidFill>
                <a:latin typeface="Calibri"/>
                <a:ea typeface="Calibri"/>
                <a:cs typeface="Calibri"/>
                <a:sym typeface="Calibri"/>
              </a:rPr>
              <a:t>. Simple, developer friendly commands and APIs. Operational benefits for every app. Built-in ecosystem services. Deploy, operate and scale on any IAAS</a:t>
            </a:r>
          </a:p>
          <a:p>
            <a:pPr marL="0" marR="0" lvl="0" indent="0" algn="ctr" rtl="0">
              <a:lnSpc>
                <a:spcPct val="100000"/>
              </a:lnSpc>
              <a:spcBef>
                <a:spcPts val="0"/>
              </a:spcBef>
              <a:spcAft>
                <a:spcPts val="0"/>
              </a:spcAft>
              <a:buClr>
                <a:srgbClr val="000000"/>
              </a:buClr>
              <a:buFont typeface="Arial"/>
              <a:buNone/>
            </a:pPr>
            <a:endParaRPr sz="800" b="0" i="0" u="none" strike="noStrike" cap="none" dirty="0">
              <a:solidFill>
                <a:srgbClr val="FFFFFF"/>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Font typeface="Arial"/>
              <a:buNone/>
            </a:pPr>
            <a:endParaRPr sz="800" b="0" i="0" u="none" strike="noStrike" cap="none" dirty="0">
              <a:solidFill>
                <a:srgbClr val="FFFFFF"/>
              </a:solidFill>
              <a:latin typeface="Calibri"/>
              <a:ea typeface="Calibri"/>
              <a:cs typeface="Calibri"/>
              <a:sym typeface="Calibri"/>
            </a:endParaRPr>
          </a:p>
        </p:txBody>
      </p:sp>
      <p:sp>
        <p:nvSpPr>
          <p:cNvPr id="318" name="Shape 318"/>
          <p:cNvSpPr/>
          <p:nvPr/>
        </p:nvSpPr>
        <p:spPr>
          <a:xfrm>
            <a:off x="567764" y="1180341"/>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1F497D"/>
              </a:buClr>
              <a:buSzPct val="25000"/>
              <a:buFont typeface="Arial"/>
              <a:buNone/>
            </a:pPr>
            <a:r>
              <a:rPr lang="en-US" sz="800" b="1" i="0" u="none" strike="noStrike" cap="none">
                <a:solidFill>
                  <a:srgbClr val="1F497D"/>
                </a:solidFill>
                <a:latin typeface="Arial"/>
                <a:ea typeface="Arial"/>
                <a:cs typeface="Arial"/>
                <a:sym typeface="Arial"/>
              </a:rPr>
              <a:t>AUTOMATION.</a:t>
            </a:r>
          </a:p>
          <a:p>
            <a:pPr marL="0" marR="0" lvl="0" indent="0" algn="l" rtl="0">
              <a:lnSpc>
                <a:spcPct val="100000"/>
              </a:lnSpc>
              <a:spcBef>
                <a:spcPts val="0"/>
              </a:spcBef>
              <a:spcAft>
                <a:spcPts val="0"/>
              </a:spcAft>
              <a:buClr>
                <a:srgbClr val="000000"/>
              </a:buClr>
              <a:buSzPct val="25000"/>
              <a:buFont typeface="Arial"/>
              <a:buNone/>
            </a:pPr>
            <a:r>
              <a:rPr lang="en-US" sz="800" b="0" i="0" u="none" strike="noStrike" cap="none">
                <a:solidFill>
                  <a:srgbClr val="000000"/>
                </a:solidFill>
                <a:latin typeface="Arial"/>
                <a:ea typeface="Arial"/>
                <a:cs typeface="Arial"/>
                <a:sym typeface="Arial"/>
              </a:rPr>
              <a:t>Integrate tools and automate processes from testing to builds and deployment</a:t>
            </a:r>
          </a:p>
        </p:txBody>
      </p:sp>
      <p:sp>
        <p:nvSpPr>
          <p:cNvPr id="319" name="Shape 319"/>
          <p:cNvSpPr/>
          <p:nvPr/>
        </p:nvSpPr>
        <p:spPr>
          <a:xfrm>
            <a:off x="2633133" y="1183329"/>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1F497D"/>
              </a:buClr>
              <a:buSzPct val="25000"/>
              <a:buFont typeface="Arial"/>
              <a:buNone/>
            </a:pPr>
            <a:r>
              <a:rPr lang="en-US" sz="800" b="1" i="0" u="none" strike="noStrike" cap="none">
                <a:solidFill>
                  <a:srgbClr val="1F497D"/>
                </a:solidFill>
                <a:latin typeface="Arial"/>
                <a:ea typeface="Arial"/>
                <a:cs typeface="Arial"/>
                <a:sym typeface="Arial"/>
              </a:rPr>
              <a:t>SPEED.</a:t>
            </a:r>
          </a:p>
          <a:p>
            <a:pPr marL="0" marR="0" lvl="0" indent="0" algn="l" rtl="0">
              <a:lnSpc>
                <a:spcPct val="100000"/>
              </a:lnSpc>
              <a:spcBef>
                <a:spcPts val="0"/>
              </a:spcBef>
              <a:spcAft>
                <a:spcPts val="0"/>
              </a:spcAft>
              <a:buClr>
                <a:srgbClr val="000000"/>
              </a:buClr>
              <a:buSzPct val="25000"/>
              <a:buFont typeface="Arial"/>
              <a:buNone/>
            </a:pPr>
            <a:r>
              <a:rPr lang="en-US" sz="800" b="0" i="0" u="none" strike="noStrike" cap="none">
                <a:solidFill>
                  <a:srgbClr val="000000"/>
                </a:solidFill>
                <a:latin typeface="Arial"/>
                <a:ea typeface="Arial"/>
                <a:cs typeface="Arial"/>
                <a:sym typeface="Arial"/>
              </a:rPr>
              <a:t>Release more frequently with smaller bits will reduce complexity and improve time-to-market</a:t>
            </a:r>
          </a:p>
        </p:txBody>
      </p:sp>
      <p:sp>
        <p:nvSpPr>
          <p:cNvPr id="320" name="Shape 320"/>
          <p:cNvSpPr/>
          <p:nvPr/>
        </p:nvSpPr>
        <p:spPr>
          <a:xfrm>
            <a:off x="4698503" y="1183329"/>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1F497D"/>
              </a:buClr>
              <a:buSzPct val="25000"/>
              <a:buFont typeface="Arial"/>
              <a:buNone/>
            </a:pPr>
            <a:r>
              <a:rPr lang="en-US" sz="800" b="1" i="0" u="none" strike="noStrike" cap="none">
                <a:solidFill>
                  <a:srgbClr val="1F497D"/>
                </a:solidFill>
                <a:latin typeface="Arial"/>
                <a:ea typeface="Arial"/>
                <a:cs typeface="Arial"/>
                <a:sym typeface="Arial"/>
              </a:rPr>
              <a:t>QUALITY.</a:t>
            </a:r>
          </a:p>
          <a:p>
            <a:pPr marL="0" marR="0" lvl="0" indent="0" algn="l" rtl="0">
              <a:lnSpc>
                <a:spcPct val="100000"/>
              </a:lnSpc>
              <a:spcBef>
                <a:spcPts val="0"/>
              </a:spcBef>
              <a:spcAft>
                <a:spcPts val="0"/>
              </a:spcAft>
              <a:buClr>
                <a:srgbClr val="000000"/>
              </a:buClr>
              <a:buSzPct val="25000"/>
              <a:buFont typeface="Arial"/>
              <a:buNone/>
            </a:pPr>
            <a:r>
              <a:rPr lang="en-US" sz="800" b="0" i="0" u="none" strike="noStrike" cap="none">
                <a:solidFill>
                  <a:srgbClr val="000000"/>
                </a:solidFill>
                <a:latin typeface="Arial"/>
                <a:ea typeface="Arial"/>
                <a:cs typeface="Arial"/>
                <a:sym typeface="Arial"/>
              </a:rPr>
              <a:t>Reduce feedback loop using test-driven development to surface problems sooner and be responsive</a:t>
            </a:r>
          </a:p>
        </p:txBody>
      </p:sp>
      <p:sp>
        <p:nvSpPr>
          <p:cNvPr id="321" name="Shape 321"/>
          <p:cNvSpPr/>
          <p:nvPr/>
        </p:nvSpPr>
        <p:spPr>
          <a:xfrm>
            <a:off x="6763871" y="1183329"/>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1F497D"/>
              </a:buClr>
              <a:buSzPct val="25000"/>
              <a:buFont typeface="Arial"/>
              <a:buNone/>
            </a:pPr>
            <a:r>
              <a:rPr lang="en-US" sz="800" b="1" i="0" u="none" strike="noStrike" cap="none">
                <a:solidFill>
                  <a:srgbClr val="1F497D"/>
                </a:solidFill>
                <a:latin typeface="Arial"/>
                <a:ea typeface="Arial"/>
                <a:cs typeface="Arial"/>
                <a:sym typeface="Arial"/>
              </a:rPr>
              <a:t>AGILITY.</a:t>
            </a:r>
          </a:p>
          <a:p>
            <a:pPr marL="0" marR="0" lvl="0" indent="0" algn="l" rtl="0">
              <a:lnSpc>
                <a:spcPct val="100000"/>
              </a:lnSpc>
              <a:spcBef>
                <a:spcPts val="0"/>
              </a:spcBef>
              <a:spcAft>
                <a:spcPts val="0"/>
              </a:spcAft>
              <a:buClr>
                <a:srgbClr val="000000"/>
              </a:buClr>
              <a:buSzPct val="25000"/>
              <a:buFont typeface="Arial"/>
              <a:buNone/>
            </a:pPr>
            <a:r>
              <a:rPr lang="en-US" sz="800" b="0" i="0" u="none" strike="noStrike" cap="none">
                <a:solidFill>
                  <a:srgbClr val="000000"/>
                </a:solidFill>
                <a:latin typeface="Arial"/>
                <a:ea typeface="Arial"/>
                <a:cs typeface="Arial"/>
                <a:sym typeface="Arial"/>
              </a:rPr>
              <a:t>Push updates on regular basis with no downtime to improve customer experience and time to market</a:t>
            </a:r>
          </a:p>
        </p:txBody>
      </p:sp>
      <p:grpSp>
        <p:nvGrpSpPr>
          <p:cNvPr id="322" name="Shape 322"/>
          <p:cNvGrpSpPr/>
          <p:nvPr/>
        </p:nvGrpSpPr>
        <p:grpSpPr>
          <a:xfrm>
            <a:off x="257440" y="1830276"/>
            <a:ext cx="8811872" cy="1439459"/>
            <a:chOff x="257440" y="2286007"/>
            <a:chExt cx="8811872" cy="1439459"/>
          </a:xfrm>
        </p:grpSpPr>
        <p:sp>
          <p:nvSpPr>
            <p:cNvPr id="323" name="Shape 323"/>
            <p:cNvSpPr/>
            <p:nvPr/>
          </p:nvSpPr>
          <p:spPr>
            <a:xfrm>
              <a:off x="537900" y="2397366"/>
              <a:ext cx="1528755" cy="541570"/>
            </a:xfrm>
            <a:prstGeom prst="homePlate">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000" b="1" i="0" u="none" strike="noStrike" cap="none">
                  <a:solidFill>
                    <a:srgbClr val="FFFFFF"/>
                  </a:solidFill>
                  <a:latin typeface="Arial"/>
                  <a:ea typeface="Arial"/>
                  <a:cs typeface="Arial"/>
                  <a:sym typeface="Arial"/>
                </a:rPr>
                <a:t>Commit Code Change</a:t>
              </a:r>
            </a:p>
          </p:txBody>
        </p:sp>
        <p:sp>
          <p:nvSpPr>
            <p:cNvPr id="324" name="Shape 324"/>
            <p:cNvSpPr/>
            <p:nvPr/>
          </p:nvSpPr>
          <p:spPr>
            <a:xfrm>
              <a:off x="1798250" y="2398066"/>
              <a:ext cx="1655491"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000" b="1" i="0" u="none" strike="noStrike" cap="none">
                  <a:solidFill>
                    <a:srgbClr val="FFFFFF"/>
                  </a:solidFill>
                  <a:latin typeface="Arial"/>
                  <a:ea typeface="Arial"/>
                  <a:cs typeface="Arial"/>
                  <a:sym typeface="Arial"/>
                </a:rPr>
                <a:t>Automate Build &amp; Test</a:t>
              </a:r>
            </a:p>
            <a:p>
              <a:pPr marL="0" marR="0" lvl="0" indent="0" algn="ctr" rtl="0">
                <a:lnSpc>
                  <a:spcPct val="100000"/>
                </a:lnSpc>
                <a:spcBef>
                  <a:spcPts val="0"/>
                </a:spcBef>
                <a:spcAft>
                  <a:spcPts val="0"/>
                </a:spcAft>
                <a:buClr>
                  <a:srgbClr val="FFFFFF"/>
                </a:buClr>
                <a:buSzPct val="25000"/>
                <a:buFont typeface="Arial"/>
                <a:buNone/>
              </a:pPr>
              <a:r>
                <a:rPr lang="en-US" sz="700" b="0" i="0" u="none" strike="noStrike" cap="none">
                  <a:solidFill>
                    <a:srgbClr val="FFFFFF"/>
                  </a:solidFill>
                  <a:latin typeface="Arial"/>
                  <a:ea typeface="Arial"/>
                  <a:cs typeface="Arial"/>
                  <a:sym typeface="Arial"/>
                </a:rPr>
                <a:t>(Unit Test, Static Code Analysis)</a:t>
              </a:r>
            </a:p>
          </p:txBody>
        </p:sp>
        <p:sp>
          <p:nvSpPr>
            <p:cNvPr id="325" name="Shape 325"/>
            <p:cNvSpPr/>
            <p:nvPr/>
          </p:nvSpPr>
          <p:spPr>
            <a:xfrm>
              <a:off x="3185333" y="2398066"/>
              <a:ext cx="1655491"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000" b="1" i="0" u="none" strike="noStrike" cap="none">
                  <a:solidFill>
                    <a:srgbClr val="FFFFFF"/>
                  </a:solidFill>
                  <a:latin typeface="Arial"/>
                  <a:ea typeface="Arial"/>
                  <a:cs typeface="Arial"/>
                  <a:sym typeface="Arial"/>
                </a:rPr>
                <a:t>Store Binaries &amp; Build Artifacts</a:t>
              </a:r>
            </a:p>
          </p:txBody>
        </p:sp>
        <p:sp>
          <p:nvSpPr>
            <p:cNvPr id="326" name="Shape 326"/>
            <p:cNvSpPr/>
            <p:nvPr/>
          </p:nvSpPr>
          <p:spPr>
            <a:xfrm>
              <a:off x="4572421" y="2398066"/>
              <a:ext cx="1655491"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A5A5A5"/>
                </a:buClr>
                <a:buSzPct val="25000"/>
                <a:buFont typeface="Arial"/>
                <a:buNone/>
              </a:pPr>
              <a:r>
                <a:rPr lang="en-US" sz="1000" b="1" i="0" u="none" strike="noStrike" cap="none" dirty="0">
                  <a:solidFill>
                    <a:schemeClr val="bg1"/>
                  </a:solidFill>
                  <a:latin typeface="Arial"/>
                  <a:ea typeface="Arial"/>
                  <a:cs typeface="Arial"/>
                  <a:sym typeface="Arial"/>
                </a:rPr>
                <a:t>Automated Integration Testing</a:t>
              </a:r>
            </a:p>
          </p:txBody>
        </p:sp>
        <p:sp>
          <p:nvSpPr>
            <p:cNvPr id="327" name="Shape 327"/>
            <p:cNvSpPr/>
            <p:nvPr/>
          </p:nvSpPr>
          <p:spPr>
            <a:xfrm>
              <a:off x="5959507" y="2398066"/>
              <a:ext cx="1655491"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A5A5A5"/>
                </a:buClr>
                <a:buSzPct val="25000"/>
                <a:buFont typeface="Arial"/>
                <a:buNone/>
              </a:pPr>
              <a:r>
                <a:rPr lang="en-US" sz="1000" b="1" i="0" u="none" strike="noStrike" cap="none" dirty="0">
                  <a:solidFill>
                    <a:srgbClr val="FFFFFF"/>
                  </a:solidFill>
                  <a:latin typeface="Arial"/>
                  <a:ea typeface="Arial"/>
                  <a:cs typeface="Arial"/>
                  <a:sym typeface="Arial"/>
                </a:rPr>
                <a:t>Acceptance, Performance &amp; Load</a:t>
              </a:r>
            </a:p>
          </p:txBody>
        </p:sp>
        <p:sp>
          <p:nvSpPr>
            <p:cNvPr id="328" name="Shape 328"/>
            <p:cNvSpPr/>
            <p:nvPr/>
          </p:nvSpPr>
          <p:spPr>
            <a:xfrm>
              <a:off x="7346592" y="2398066"/>
              <a:ext cx="1722720"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A5A5A5"/>
                </a:buClr>
                <a:buSzPct val="25000"/>
                <a:buFont typeface="Arial"/>
                <a:buNone/>
              </a:pPr>
              <a:r>
                <a:rPr lang="en-US" sz="1000" b="1" i="0" u="none" strike="noStrike" cap="none" dirty="0">
                  <a:solidFill>
                    <a:srgbClr val="FFFFFF"/>
                  </a:solidFill>
                  <a:latin typeface="Arial"/>
                  <a:ea typeface="Arial"/>
                  <a:cs typeface="Arial"/>
                  <a:sym typeface="Arial"/>
                </a:rPr>
                <a:t>Zero Downtime Upgrade to Production</a:t>
              </a:r>
            </a:p>
          </p:txBody>
        </p:sp>
        <p:pic>
          <p:nvPicPr>
            <p:cNvPr id="329" name="Shape 329"/>
            <p:cNvPicPr preferRelativeResize="0"/>
            <p:nvPr/>
          </p:nvPicPr>
          <p:blipFill rotWithShape="1">
            <a:blip r:embed="rId3">
              <a:alphaModFix/>
            </a:blip>
            <a:srcRect/>
            <a:stretch/>
          </p:blipFill>
          <p:spPr>
            <a:xfrm>
              <a:off x="7954303" y="2977216"/>
              <a:ext cx="606986" cy="606986"/>
            </a:xfrm>
            <a:prstGeom prst="rect">
              <a:avLst/>
            </a:prstGeom>
            <a:solidFill>
              <a:srgbClr val="FFFFFF"/>
            </a:solidFill>
            <a:ln>
              <a:noFill/>
            </a:ln>
          </p:spPr>
        </p:pic>
        <p:pic>
          <p:nvPicPr>
            <p:cNvPr id="330" name="Shape 330"/>
            <p:cNvPicPr preferRelativeResize="0"/>
            <p:nvPr/>
          </p:nvPicPr>
          <p:blipFill rotWithShape="1">
            <a:blip r:embed="rId3">
              <a:alphaModFix/>
            </a:blip>
            <a:srcRect/>
            <a:stretch/>
          </p:blipFill>
          <p:spPr>
            <a:xfrm>
              <a:off x="6475128" y="2977216"/>
              <a:ext cx="606986" cy="606986"/>
            </a:xfrm>
            <a:prstGeom prst="rect">
              <a:avLst/>
            </a:prstGeom>
            <a:solidFill>
              <a:srgbClr val="FFFFFF"/>
            </a:solidFill>
            <a:ln>
              <a:noFill/>
            </a:ln>
          </p:spPr>
        </p:pic>
        <p:pic>
          <p:nvPicPr>
            <p:cNvPr id="331" name="Shape 331"/>
            <p:cNvPicPr preferRelativeResize="0"/>
            <p:nvPr/>
          </p:nvPicPr>
          <p:blipFill rotWithShape="1">
            <a:blip r:embed="rId3">
              <a:alphaModFix/>
            </a:blip>
            <a:srcRect/>
            <a:stretch/>
          </p:blipFill>
          <p:spPr>
            <a:xfrm>
              <a:off x="5100539" y="2977216"/>
              <a:ext cx="606986" cy="606986"/>
            </a:xfrm>
            <a:prstGeom prst="rect">
              <a:avLst/>
            </a:prstGeom>
            <a:solidFill>
              <a:srgbClr val="FFFFFF"/>
            </a:solidFill>
            <a:ln>
              <a:noFill/>
            </a:ln>
          </p:spPr>
        </p:pic>
        <p:pic>
          <p:nvPicPr>
            <p:cNvPr id="332" name="Shape 332"/>
            <p:cNvPicPr preferRelativeResize="0"/>
            <p:nvPr/>
          </p:nvPicPr>
          <p:blipFill rotWithShape="1">
            <a:blip r:embed="rId4">
              <a:alphaModFix/>
            </a:blip>
            <a:srcRect/>
            <a:stretch/>
          </p:blipFill>
          <p:spPr>
            <a:xfrm>
              <a:off x="3555555" y="3467898"/>
              <a:ext cx="984250" cy="185600"/>
            </a:xfrm>
            <a:prstGeom prst="rect">
              <a:avLst/>
            </a:prstGeom>
            <a:noFill/>
            <a:ln>
              <a:noFill/>
            </a:ln>
          </p:spPr>
        </p:pic>
        <p:sp>
          <p:nvSpPr>
            <p:cNvPr id="333" name="Shape 333"/>
            <p:cNvSpPr txBox="1"/>
            <p:nvPr/>
          </p:nvSpPr>
          <p:spPr>
            <a:xfrm rot="-5400000">
              <a:off x="7469" y="2535978"/>
              <a:ext cx="776939" cy="276998"/>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1F497D"/>
                </a:buClr>
                <a:buSzPct val="25000"/>
                <a:buFont typeface="Arial"/>
                <a:buNone/>
              </a:pPr>
              <a:r>
                <a:rPr lang="en-US" sz="600" b="1" i="0" u="none" strike="noStrike" cap="none" dirty="0">
                  <a:solidFill>
                    <a:srgbClr val="F79646"/>
                  </a:solidFill>
                  <a:latin typeface="Arial"/>
                  <a:ea typeface="Arial"/>
                  <a:cs typeface="Arial"/>
                  <a:sym typeface="Arial"/>
                </a:rPr>
                <a:t>Build Pipeline Operations</a:t>
              </a:r>
            </a:p>
          </p:txBody>
        </p:sp>
        <p:sp>
          <p:nvSpPr>
            <p:cNvPr id="334" name="Shape 334"/>
            <p:cNvSpPr txBox="1"/>
            <p:nvPr/>
          </p:nvSpPr>
          <p:spPr>
            <a:xfrm rot="-5400000">
              <a:off x="53635" y="3137958"/>
              <a:ext cx="776939" cy="184666"/>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600" b="1" i="0" u="none" strike="noStrike" cap="none" dirty="0">
                  <a:solidFill>
                    <a:srgbClr val="F79646"/>
                  </a:solidFill>
                  <a:latin typeface="Arial"/>
                  <a:ea typeface="Arial"/>
                  <a:cs typeface="Arial"/>
                  <a:sym typeface="Arial"/>
                </a:rPr>
                <a:t>Tool Chain</a:t>
              </a:r>
            </a:p>
          </p:txBody>
        </p:sp>
        <p:sp>
          <p:nvSpPr>
            <p:cNvPr id="335" name="Shape 335"/>
            <p:cNvSpPr txBox="1"/>
            <p:nvPr/>
          </p:nvSpPr>
          <p:spPr>
            <a:xfrm>
              <a:off x="788743" y="3492066"/>
              <a:ext cx="776939" cy="184666"/>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Calibri"/>
                <a:buNone/>
              </a:pPr>
              <a:r>
                <a:rPr lang="en-US" sz="1000" b="1" i="0" u="none" strike="noStrike" cap="none" dirty="0" err="1">
                  <a:solidFill>
                    <a:srgbClr val="FFFFFF"/>
                  </a:solidFill>
                  <a:latin typeface="Calibri"/>
                  <a:ea typeface="Calibri"/>
                  <a:cs typeface="Calibri"/>
                  <a:sym typeface="Calibri"/>
                </a:rPr>
                <a:t>Gitlab</a:t>
              </a:r>
              <a:endParaRPr lang="en-US" sz="1000" b="1" i="0" u="none" strike="noStrike" cap="none" dirty="0">
                <a:solidFill>
                  <a:srgbClr val="FFFFFF"/>
                </a:solidFill>
                <a:latin typeface="Calibri"/>
                <a:ea typeface="Calibri"/>
                <a:cs typeface="Calibri"/>
                <a:sym typeface="Calibri"/>
              </a:endParaRPr>
            </a:p>
          </p:txBody>
        </p:sp>
        <p:sp>
          <p:nvSpPr>
            <p:cNvPr id="336" name="Shape 336"/>
            <p:cNvSpPr txBox="1"/>
            <p:nvPr/>
          </p:nvSpPr>
          <p:spPr>
            <a:xfrm>
              <a:off x="2181259" y="3492066"/>
              <a:ext cx="776939" cy="184666"/>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Calibri"/>
                <a:buNone/>
              </a:pPr>
              <a:r>
                <a:rPr lang="en-US" sz="1000" b="1" i="0" u="none" strike="noStrike" cap="none" dirty="0">
                  <a:solidFill>
                    <a:srgbClr val="FFFFFF"/>
                  </a:solidFill>
                  <a:latin typeface="Calibri"/>
                  <a:ea typeface="Calibri"/>
                  <a:cs typeface="Calibri"/>
                  <a:sym typeface="Calibri"/>
                </a:rPr>
                <a:t>Jenkins</a:t>
              </a:r>
            </a:p>
          </p:txBody>
        </p:sp>
        <p:sp>
          <p:nvSpPr>
            <p:cNvPr id="337" name="Shape 337"/>
            <p:cNvSpPr txBox="1"/>
            <p:nvPr/>
          </p:nvSpPr>
          <p:spPr>
            <a:xfrm>
              <a:off x="5000662" y="3540800"/>
              <a:ext cx="776939" cy="184666"/>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Calibri"/>
                <a:buNone/>
              </a:pPr>
              <a:r>
                <a:rPr lang="en-US" sz="800" b="1" i="0" u="none" strike="noStrike" cap="none" dirty="0">
                  <a:solidFill>
                    <a:srgbClr val="FFFFFF"/>
                  </a:solidFill>
                  <a:latin typeface="Calibri"/>
                  <a:ea typeface="Calibri"/>
                  <a:cs typeface="Calibri"/>
                  <a:sym typeface="Calibri"/>
                </a:rPr>
                <a:t>Development</a:t>
              </a:r>
            </a:p>
          </p:txBody>
        </p:sp>
        <p:sp>
          <p:nvSpPr>
            <p:cNvPr id="338" name="Shape 338"/>
            <p:cNvSpPr txBox="1"/>
            <p:nvPr/>
          </p:nvSpPr>
          <p:spPr>
            <a:xfrm>
              <a:off x="6237941" y="3540800"/>
              <a:ext cx="1105645" cy="184666"/>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Calibri"/>
                <a:buNone/>
              </a:pPr>
              <a:r>
                <a:rPr lang="en-US" sz="800" b="1" i="0" u="none" strike="noStrike" cap="none" dirty="0">
                  <a:solidFill>
                    <a:srgbClr val="FFFFFF"/>
                  </a:solidFill>
                  <a:latin typeface="Calibri"/>
                  <a:ea typeface="Calibri"/>
                  <a:cs typeface="Calibri"/>
                  <a:sym typeface="Calibri"/>
                </a:rPr>
                <a:t>Test + UAT + Staging</a:t>
              </a:r>
            </a:p>
          </p:txBody>
        </p:sp>
        <p:sp>
          <p:nvSpPr>
            <p:cNvPr id="339" name="Shape 339"/>
            <p:cNvSpPr txBox="1"/>
            <p:nvPr/>
          </p:nvSpPr>
          <p:spPr>
            <a:xfrm>
              <a:off x="7839485" y="3540800"/>
              <a:ext cx="776939" cy="184666"/>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Calibri"/>
                <a:buNone/>
              </a:pPr>
              <a:r>
                <a:rPr lang="en-US" sz="800" b="1" i="0" u="none" strike="noStrike" cap="none" dirty="0">
                  <a:solidFill>
                    <a:srgbClr val="FFFFFF"/>
                  </a:solidFill>
                  <a:latin typeface="Calibri"/>
                  <a:ea typeface="Calibri"/>
                  <a:cs typeface="Calibri"/>
                  <a:sym typeface="Calibri"/>
                </a:rPr>
                <a:t>Production</a:t>
              </a:r>
            </a:p>
          </p:txBody>
        </p:sp>
      </p:grpSp>
      <p:pic>
        <p:nvPicPr>
          <p:cNvPr id="340" name="Shape 340"/>
          <p:cNvPicPr preferRelativeResize="0"/>
          <p:nvPr/>
        </p:nvPicPr>
        <p:blipFill rotWithShape="1">
          <a:blip r:embed="rId5">
            <a:alphaModFix/>
          </a:blip>
          <a:srcRect l="18487" r="17017"/>
          <a:stretch/>
        </p:blipFill>
        <p:spPr>
          <a:xfrm>
            <a:off x="911412" y="2532505"/>
            <a:ext cx="515470" cy="513790"/>
          </a:xfrm>
          <a:prstGeom prst="rect">
            <a:avLst/>
          </a:prstGeom>
          <a:noFill/>
          <a:ln>
            <a:noFill/>
          </a:ln>
        </p:spPr>
      </p:pic>
      <p:pic>
        <p:nvPicPr>
          <p:cNvPr id="341" name="Shape 341"/>
          <p:cNvPicPr preferRelativeResize="0"/>
          <p:nvPr/>
        </p:nvPicPr>
        <p:blipFill rotWithShape="1">
          <a:blip r:embed="rId6">
            <a:alphaModFix/>
          </a:blip>
          <a:srcRect/>
          <a:stretch/>
        </p:blipFill>
        <p:spPr>
          <a:xfrm>
            <a:off x="3788532" y="2534742"/>
            <a:ext cx="490444" cy="467632"/>
          </a:xfrm>
          <a:prstGeom prst="rect">
            <a:avLst/>
          </a:prstGeom>
          <a:noFill/>
          <a:ln>
            <a:noFill/>
          </a:ln>
        </p:spPr>
      </p:pic>
      <p:pic>
        <p:nvPicPr>
          <p:cNvPr id="342" name="Shape 342"/>
          <p:cNvPicPr preferRelativeResize="0"/>
          <p:nvPr/>
        </p:nvPicPr>
        <p:blipFill rotWithShape="1">
          <a:blip r:embed="rId7">
            <a:alphaModFix/>
          </a:blip>
          <a:srcRect/>
          <a:stretch/>
        </p:blipFill>
        <p:spPr>
          <a:xfrm>
            <a:off x="1999875" y="2534742"/>
            <a:ext cx="1078005" cy="462002"/>
          </a:xfrm>
          <a:prstGeom prst="rect">
            <a:avLst/>
          </a:prstGeom>
          <a:solidFill>
            <a:srgbClr val="FFFFFF"/>
          </a:solidFill>
          <a:ln>
            <a:noFill/>
          </a:ln>
        </p:spPr>
      </p:pic>
      <p:sp>
        <p:nvSpPr>
          <p:cNvPr id="343" name="Shape 343"/>
          <p:cNvSpPr txBox="1"/>
          <p:nvPr/>
        </p:nvSpPr>
        <p:spPr>
          <a:xfrm>
            <a:off x="530543" y="3321850"/>
            <a:ext cx="1277912" cy="70788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alibri"/>
              <a:buNone/>
            </a:pPr>
            <a:r>
              <a:rPr lang="en-US" sz="800" b="1" i="0" u="none" strike="noStrike" cap="none" dirty="0">
                <a:solidFill>
                  <a:srgbClr val="F79646"/>
                </a:solidFill>
                <a:latin typeface="Calibri"/>
                <a:ea typeface="Calibri"/>
                <a:cs typeface="Calibri"/>
                <a:sym typeface="Calibri"/>
              </a:rPr>
              <a:t>Problem: </a:t>
            </a:r>
            <a:r>
              <a:rPr lang="en-US" sz="800" b="0" i="0" u="none" strike="noStrike" cap="none" dirty="0">
                <a:solidFill>
                  <a:srgbClr val="FFFFFF"/>
                </a:solidFill>
                <a:latin typeface="Calibri"/>
                <a:ea typeface="Calibri"/>
                <a:cs typeface="Calibri"/>
                <a:sym typeface="Calibri"/>
              </a:rPr>
              <a:t>Customers want to use </a:t>
            </a:r>
            <a:r>
              <a:rPr lang="en-US" sz="800" b="0" i="0" u="none" strike="noStrike" cap="none" dirty="0" err="1">
                <a:solidFill>
                  <a:srgbClr val="FFFFFF"/>
                </a:solidFill>
                <a:latin typeface="Calibri"/>
                <a:ea typeface="Calibri"/>
                <a:cs typeface="Calibri"/>
                <a:sym typeface="Calibri"/>
              </a:rPr>
              <a:t>Git</a:t>
            </a:r>
            <a:r>
              <a:rPr lang="en-US" sz="800" b="0" i="0" u="none" strike="noStrike" cap="none" dirty="0">
                <a:solidFill>
                  <a:srgbClr val="FFFFFF"/>
                </a:solidFill>
                <a:latin typeface="Calibri"/>
                <a:ea typeface="Calibri"/>
                <a:cs typeface="Calibri"/>
                <a:sym typeface="Calibri"/>
              </a:rPr>
              <a:t> distributed source code control system, yet maintain on-premise control of it</a:t>
            </a:r>
          </a:p>
        </p:txBody>
      </p:sp>
      <p:sp>
        <p:nvSpPr>
          <p:cNvPr id="344" name="Shape 344"/>
          <p:cNvSpPr txBox="1"/>
          <p:nvPr/>
        </p:nvSpPr>
        <p:spPr>
          <a:xfrm>
            <a:off x="1959955" y="3321850"/>
            <a:ext cx="1479070" cy="83099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alibri"/>
              <a:buNone/>
            </a:pPr>
            <a:r>
              <a:rPr lang="en-US" sz="800" b="1" i="0" u="none" strike="noStrike" cap="none" dirty="0">
                <a:solidFill>
                  <a:srgbClr val="F79646"/>
                </a:solidFill>
                <a:latin typeface="Calibri"/>
                <a:ea typeface="Calibri"/>
                <a:cs typeface="Calibri"/>
                <a:sym typeface="Calibri"/>
              </a:rPr>
              <a:t>Problem: </a:t>
            </a:r>
            <a:r>
              <a:rPr lang="en-US" sz="800" b="0" i="0" u="none" strike="noStrike" cap="none" dirty="0">
                <a:solidFill>
                  <a:srgbClr val="FFFFFF"/>
                </a:solidFill>
                <a:latin typeface="Calibri"/>
                <a:ea typeface="Calibri"/>
                <a:cs typeface="Calibri"/>
                <a:sym typeface="Calibri"/>
              </a:rPr>
              <a:t>Current application delivery pipeline is manual and error-prone, and lacks automation, scale, speed, transparency, compliance and reliability.</a:t>
            </a:r>
          </a:p>
        </p:txBody>
      </p:sp>
      <p:sp>
        <p:nvSpPr>
          <p:cNvPr id="345" name="Shape 345"/>
          <p:cNvSpPr txBox="1"/>
          <p:nvPr/>
        </p:nvSpPr>
        <p:spPr>
          <a:xfrm>
            <a:off x="3555555" y="3321850"/>
            <a:ext cx="1445105" cy="83099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alibri"/>
              <a:buNone/>
            </a:pPr>
            <a:r>
              <a:rPr lang="en-US" sz="800" b="1" i="0" u="none" strike="noStrike" cap="none" dirty="0">
                <a:solidFill>
                  <a:srgbClr val="F79646"/>
                </a:solidFill>
                <a:latin typeface="Calibri"/>
                <a:ea typeface="Calibri"/>
                <a:cs typeface="Calibri"/>
                <a:sym typeface="Calibri"/>
              </a:rPr>
              <a:t>Problem: </a:t>
            </a:r>
            <a:r>
              <a:rPr lang="en-US" sz="800" b="0" i="0" u="none" strike="noStrike" cap="none" dirty="0">
                <a:solidFill>
                  <a:srgbClr val="FFFFFF"/>
                </a:solidFill>
                <a:latin typeface="Calibri"/>
                <a:ea typeface="Calibri"/>
                <a:cs typeface="Calibri"/>
                <a:sym typeface="Calibri"/>
              </a:rPr>
              <a:t>Development requires management of binary artifacts to incorporate 3rd party components and track application binary artifacts</a:t>
            </a:r>
          </a:p>
        </p:txBody>
      </p:sp>
      <p:cxnSp>
        <p:nvCxnSpPr>
          <p:cNvPr id="346" name="Shape 346"/>
          <p:cNvCxnSpPr/>
          <p:nvPr/>
        </p:nvCxnSpPr>
        <p:spPr>
          <a:xfrm>
            <a:off x="3439026" y="3576528"/>
            <a:ext cx="7356" cy="1152638"/>
          </a:xfrm>
          <a:prstGeom prst="straightConnector1">
            <a:avLst/>
          </a:prstGeom>
          <a:noFill/>
          <a:ln w="12700" cap="flat" cmpd="sng">
            <a:solidFill>
              <a:srgbClr val="008774"/>
            </a:solidFill>
            <a:prstDash val="solid"/>
            <a:round/>
            <a:headEnd type="none" w="med" len="med"/>
            <a:tailEnd type="none" w="med" len="med"/>
          </a:ln>
        </p:spPr>
      </p:cxnSp>
      <p:cxnSp>
        <p:nvCxnSpPr>
          <p:cNvPr id="347" name="Shape 347"/>
          <p:cNvCxnSpPr/>
          <p:nvPr/>
        </p:nvCxnSpPr>
        <p:spPr>
          <a:xfrm>
            <a:off x="1798250" y="3576528"/>
            <a:ext cx="7356" cy="1152638"/>
          </a:xfrm>
          <a:prstGeom prst="straightConnector1">
            <a:avLst/>
          </a:prstGeom>
          <a:noFill/>
          <a:ln w="12700" cap="flat" cmpd="sng">
            <a:solidFill>
              <a:srgbClr val="008774"/>
            </a:solidFill>
            <a:prstDash val="solid"/>
            <a:round/>
            <a:headEnd type="none" w="med" len="med"/>
            <a:tailEnd type="none" w="med" len="med"/>
          </a:ln>
        </p:spPr>
      </p:cxnSp>
    </p:spTree>
    <p:extLst>
      <p:ext uri="{BB962C8B-B14F-4D97-AF65-F5344CB8AC3E}">
        <p14:creationId xmlns:p14="http://schemas.microsoft.com/office/powerpoint/2010/main" val="4156228431"/>
      </p:ext>
    </p:extLst>
  </p:cSld>
  <p:clrMapOvr>
    <a:masterClrMapping/>
  </p:clrMapOvr>
  <p:transition xmlns:p14="http://schemas.microsoft.com/office/powerpoint/2010/mai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Shape 487"/>
          <p:cNvSpPr txBox="1">
            <a:spLocks noGrp="1"/>
          </p:cNvSpPr>
          <p:nvPr>
            <p:ph type="title"/>
          </p:nvPr>
        </p:nvSpPr>
        <p:spPr>
          <a:xfrm>
            <a:off x="113722" y="75207"/>
            <a:ext cx="8796928" cy="559852"/>
          </a:xfrm>
        </p:spPr>
        <p:txBody>
          <a:bodyPr/>
          <a:lstStyle/>
          <a:p>
            <a:pPr lvl="0"/>
            <a:r>
              <a:rPr lang="en-US" dirty="0" smtClean="0">
                <a:sym typeface="Helvetica Neue"/>
              </a:rPr>
              <a:t>Find your Spot on the </a:t>
            </a:r>
            <a:r>
              <a:rPr lang="en-US" dirty="0" smtClean="0">
                <a:sym typeface="Helvetica Neue"/>
              </a:rPr>
              <a:t>Cloud </a:t>
            </a:r>
            <a:r>
              <a:rPr lang="en-US" dirty="0" smtClean="0">
                <a:sym typeface="Helvetica Neue"/>
              </a:rPr>
              <a:t>Native Maturity Model</a:t>
            </a:r>
            <a:endParaRPr lang="en-US" dirty="0">
              <a:sym typeface="Helvetica Neue"/>
            </a:endParaRPr>
          </a:p>
        </p:txBody>
      </p:sp>
      <p:grpSp>
        <p:nvGrpSpPr>
          <p:cNvPr id="6" name="Group 5"/>
          <p:cNvGrpSpPr/>
          <p:nvPr/>
        </p:nvGrpSpPr>
        <p:grpSpPr>
          <a:xfrm>
            <a:off x="1252610" y="757835"/>
            <a:ext cx="6642568" cy="952520"/>
            <a:chOff x="1252610" y="757835"/>
            <a:chExt cx="6642568" cy="952520"/>
          </a:xfrm>
        </p:grpSpPr>
        <p:sp>
          <p:nvSpPr>
            <p:cNvPr id="9" name="Shape 637"/>
            <p:cNvSpPr/>
            <p:nvPr/>
          </p:nvSpPr>
          <p:spPr>
            <a:xfrm>
              <a:off x="3527787" y="798356"/>
              <a:ext cx="4367390" cy="867192"/>
            </a:xfrm>
            <a:prstGeom prst="rect">
              <a:avLst/>
            </a:prstGeom>
            <a:noFill/>
            <a:ln w="19050" cap="flat" cmpd="sng">
              <a:solidFill>
                <a:srgbClr val="F79646"/>
              </a:solidFill>
              <a:prstDash val="dot"/>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10" name="Rounded Rectangle 9"/>
            <p:cNvSpPr/>
            <p:nvPr/>
          </p:nvSpPr>
          <p:spPr>
            <a:xfrm>
              <a:off x="1252610" y="757835"/>
              <a:ext cx="2441680" cy="952520"/>
            </a:xfrm>
            <a:prstGeom prst="round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2" name="Shape 638"/>
            <p:cNvSpPr/>
            <p:nvPr/>
          </p:nvSpPr>
          <p:spPr>
            <a:xfrm>
              <a:off x="1325123" y="844886"/>
              <a:ext cx="2272420" cy="797462"/>
            </a:xfrm>
            <a:prstGeom prst="rect">
              <a:avLst/>
            </a:prstGeom>
            <a:noFill/>
            <a:ln>
              <a:noFill/>
            </a:ln>
          </p:spPr>
          <p:txBody>
            <a:bodyPr lIns="91425" tIns="45700" rIns="91425" bIns="45700" anchor="ctr" anchorCtr="0">
              <a:noAutofit/>
            </a:bodyPr>
            <a:lstStyle/>
            <a:p>
              <a:pPr algn="ctr" defTabSz="914400">
                <a:buSzPct val="25000"/>
              </a:pPr>
              <a:r>
                <a:rPr lang="en-US" sz="2000" b="1" kern="0" dirty="0" smtClean="0">
                  <a:solidFill>
                    <a:prstClr val="white"/>
                  </a:solidFill>
                  <a:latin typeface="Roboto"/>
                  <a:ea typeface="Roboto"/>
                  <a:cs typeface="Roboto"/>
                  <a:sym typeface="Roboto"/>
                  <a:rtl val="0"/>
                </a:rPr>
                <a:t>Cloud Native</a:t>
              </a:r>
              <a:endParaRPr lang="en-US" sz="2000" b="1" kern="0" dirty="0">
                <a:solidFill>
                  <a:prstClr val="white"/>
                </a:solidFill>
                <a:latin typeface="Roboto"/>
                <a:ea typeface="Roboto"/>
                <a:cs typeface="Roboto"/>
                <a:sym typeface="Roboto"/>
                <a:rtl val="0"/>
              </a:endParaRPr>
            </a:p>
          </p:txBody>
        </p:sp>
        <p:sp>
          <p:nvSpPr>
            <p:cNvPr id="13" name="Shape 641"/>
            <p:cNvSpPr/>
            <p:nvPr/>
          </p:nvSpPr>
          <p:spPr>
            <a:xfrm>
              <a:off x="4099100" y="810021"/>
              <a:ext cx="3796078" cy="867192"/>
            </a:xfrm>
            <a:prstGeom prst="rect">
              <a:avLst/>
            </a:prstGeom>
            <a:noFill/>
            <a:ln>
              <a:noFill/>
            </a:ln>
          </p:spPr>
          <p:txBody>
            <a:bodyPr lIns="91425" tIns="45700" rIns="91425" bIns="45700" anchor="ctr" anchorCtr="0">
              <a:noAutofit/>
            </a:bodyPr>
            <a:lstStyle/>
            <a:p>
              <a:pPr marL="171450" indent="-171450" defTabSz="914400">
                <a:lnSpc>
                  <a:spcPct val="110000"/>
                </a:lnSpc>
                <a:buSzPct val="100000"/>
                <a:buFont typeface="Arial"/>
                <a:buChar char="•"/>
              </a:pPr>
              <a:r>
                <a:rPr lang="en-US" sz="1200" kern="0" dirty="0" smtClean="0">
                  <a:solidFill>
                    <a:srgbClr val="FFFFFF"/>
                  </a:solidFill>
                  <a:latin typeface="Roboto Light"/>
                  <a:ea typeface="Roboto"/>
                  <a:cs typeface="Roboto Light"/>
                  <a:sym typeface="Roboto"/>
                  <a:rtl val="0"/>
                </a:rPr>
                <a:t>Microservices architecture</a:t>
              </a:r>
            </a:p>
            <a:p>
              <a:pPr marL="171450" indent="-171450" defTabSz="914400">
                <a:lnSpc>
                  <a:spcPct val="110000"/>
                </a:lnSpc>
                <a:buSzPct val="100000"/>
                <a:buFont typeface="Arial"/>
                <a:buChar char="•"/>
              </a:pPr>
              <a:r>
                <a:rPr lang="en-US" sz="1200" kern="0" dirty="0" smtClean="0">
                  <a:solidFill>
                    <a:srgbClr val="FFFFFF"/>
                  </a:solidFill>
                  <a:latin typeface="Roboto Light"/>
                  <a:ea typeface="Roboto"/>
                  <a:cs typeface="Roboto Light"/>
                  <a:sym typeface="Roboto"/>
                  <a:rtl val="0"/>
                </a:rPr>
                <a:t>API-first design</a:t>
              </a:r>
              <a:endParaRPr lang="en-US" sz="1200" kern="0" dirty="0">
                <a:solidFill>
                  <a:srgbClr val="FFFFFF"/>
                </a:solidFill>
                <a:latin typeface="Roboto Light"/>
                <a:ea typeface="Roboto"/>
                <a:cs typeface="Roboto Light"/>
                <a:sym typeface="Roboto"/>
                <a:rtl val="0"/>
              </a:endParaRPr>
            </a:p>
          </p:txBody>
        </p:sp>
      </p:grpSp>
      <p:sp>
        <p:nvSpPr>
          <p:cNvPr id="18" name="Shape 641"/>
          <p:cNvSpPr/>
          <p:nvPr/>
        </p:nvSpPr>
        <p:spPr>
          <a:xfrm>
            <a:off x="3417026" y="1394389"/>
            <a:ext cx="3157190" cy="1078798"/>
          </a:xfrm>
          <a:prstGeom prst="rect">
            <a:avLst/>
          </a:prstGeom>
          <a:noFill/>
          <a:ln>
            <a:noFill/>
          </a:ln>
        </p:spPr>
        <p:txBody>
          <a:bodyPr lIns="91425" tIns="45700" rIns="91425" bIns="45700" anchor="ctr" anchorCtr="0">
            <a:noAutofit/>
          </a:bodyPr>
          <a:lstStyle/>
          <a:p>
            <a:pPr marL="171450" indent="-171450" defTabSz="914400">
              <a:lnSpc>
                <a:spcPct val="130000"/>
              </a:lnSpc>
              <a:buSzPct val="100000"/>
              <a:buFont typeface="Arial"/>
              <a:buChar char="•"/>
            </a:pPr>
            <a:endParaRPr lang="en-US" sz="1400" kern="0" dirty="0">
              <a:solidFill>
                <a:srgbClr val="000000"/>
              </a:solidFill>
              <a:latin typeface="Roboto"/>
              <a:ea typeface="Roboto"/>
              <a:cs typeface="Roboto Regular"/>
              <a:sym typeface="Roboto"/>
              <a:rtl val="0"/>
            </a:endParaRPr>
          </a:p>
        </p:txBody>
      </p:sp>
      <p:grpSp>
        <p:nvGrpSpPr>
          <p:cNvPr id="5" name="Group 4"/>
          <p:cNvGrpSpPr/>
          <p:nvPr/>
        </p:nvGrpSpPr>
        <p:grpSpPr>
          <a:xfrm>
            <a:off x="1274389" y="1783344"/>
            <a:ext cx="6701087" cy="1078798"/>
            <a:chOff x="1274389" y="1783344"/>
            <a:chExt cx="6701087" cy="1078798"/>
          </a:xfrm>
        </p:grpSpPr>
        <p:sp>
          <p:nvSpPr>
            <p:cNvPr id="16" name="Shape 641"/>
            <p:cNvSpPr/>
            <p:nvPr/>
          </p:nvSpPr>
          <p:spPr>
            <a:xfrm>
              <a:off x="4106351" y="1783344"/>
              <a:ext cx="3869125" cy="1078798"/>
            </a:xfrm>
            <a:prstGeom prst="rect">
              <a:avLst/>
            </a:prstGeom>
            <a:noFill/>
            <a:ln>
              <a:noFill/>
            </a:ln>
          </p:spPr>
          <p:txBody>
            <a:bodyPr lIns="91425" tIns="45700" rIns="91425" bIns="45700" anchor="ctr" anchorCtr="0">
              <a:noAutofit/>
            </a:bodyPr>
            <a:lstStyle/>
            <a:p>
              <a:pPr marL="171450" indent="-171450" defTabSz="914400">
                <a:lnSpc>
                  <a:spcPct val="110000"/>
                </a:lnSpc>
                <a:buSzPct val="100000"/>
                <a:buFont typeface="Arial"/>
                <a:buChar char="•"/>
              </a:pPr>
              <a:r>
                <a:rPr lang="en-US" sz="1200" kern="0" dirty="0" smtClean="0">
                  <a:solidFill>
                    <a:srgbClr val="FFFFFF"/>
                  </a:solidFill>
                  <a:latin typeface="Roboto Light"/>
                  <a:ea typeface="Roboto"/>
                  <a:cs typeface="Roboto Light"/>
                  <a:sym typeface="Roboto"/>
                  <a:rtl val="0"/>
                </a:rPr>
                <a:t>Fault-tolerant and resilient design</a:t>
              </a:r>
            </a:p>
            <a:p>
              <a:pPr marL="171450" indent="-171450" defTabSz="914400">
                <a:lnSpc>
                  <a:spcPct val="110000"/>
                </a:lnSpc>
                <a:buSzPct val="100000"/>
                <a:buFont typeface="Arial"/>
                <a:buChar char="•"/>
              </a:pPr>
              <a:r>
                <a:rPr lang="en-US" sz="1200" kern="0" dirty="0" smtClean="0">
                  <a:solidFill>
                    <a:srgbClr val="FFFFFF"/>
                  </a:solidFill>
                  <a:latin typeface="Roboto Light"/>
                  <a:ea typeface="Roboto"/>
                  <a:cs typeface="Roboto Light"/>
                  <a:sym typeface="Roboto"/>
                  <a:rtl val="0"/>
                </a:rPr>
                <a:t>Cloud</a:t>
              </a:r>
              <a:r>
                <a:rPr lang="en-US" sz="1200" kern="0" dirty="0">
                  <a:solidFill>
                    <a:srgbClr val="FFFFFF"/>
                  </a:solidFill>
                  <a:latin typeface="Roboto Light"/>
                  <a:ea typeface="Roboto"/>
                  <a:cs typeface="Roboto Light"/>
                  <a:sym typeface="Roboto"/>
                  <a:rtl val="0"/>
                </a:rPr>
                <a:t>-agnostic runtime </a:t>
              </a:r>
              <a:r>
                <a:rPr lang="en-US" sz="1200" kern="0" dirty="0" smtClean="0">
                  <a:solidFill>
                    <a:srgbClr val="FFFFFF"/>
                  </a:solidFill>
                  <a:latin typeface="Roboto Light"/>
                  <a:ea typeface="Roboto"/>
                  <a:cs typeface="Roboto Light"/>
                  <a:sym typeface="Roboto"/>
                  <a:rtl val="0"/>
                </a:rPr>
                <a:t>implementation</a:t>
              </a:r>
            </a:p>
            <a:p>
              <a:pPr marL="171450" indent="-171450" defTabSz="914400">
                <a:lnSpc>
                  <a:spcPct val="110000"/>
                </a:lnSpc>
                <a:buSzPct val="100000"/>
                <a:buFont typeface="Arial"/>
                <a:buChar char="•"/>
              </a:pPr>
              <a:r>
                <a:rPr lang="en-US" sz="1200" kern="0" dirty="0">
                  <a:solidFill>
                    <a:srgbClr val="FFFFFF"/>
                  </a:solidFill>
                  <a:latin typeface="Roboto Light"/>
                  <a:ea typeface="Roboto"/>
                  <a:cs typeface="Roboto Light"/>
                  <a:sym typeface="Roboto"/>
                  <a:rtl val="0"/>
                </a:rPr>
                <a:t>Bundled metrics and monitoring</a:t>
              </a:r>
            </a:p>
            <a:p>
              <a:pPr marL="171450" indent="-171450" defTabSz="914400">
                <a:lnSpc>
                  <a:spcPct val="110000"/>
                </a:lnSpc>
                <a:buSzPct val="100000"/>
                <a:buFont typeface="Arial"/>
                <a:buChar char="•"/>
              </a:pPr>
              <a:r>
                <a:rPr lang="en-US" sz="1200" kern="0" dirty="0">
                  <a:solidFill>
                    <a:srgbClr val="FFFFFF"/>
                  </a:solidFill>
                  <a:latin typeface="Roboto Light"/>
                  <a:ea typeface="Roboto"/>
                  <a:cs typeface="Roboto Light"/>
                  <a:sym typeface="Roboto"/>
                  <a:rtl val="0"/>
                </a:rPr>
                <a:t>Proactive failure </a:t>
              </a:r>
              <a:r>
                <a:rPr lang="en-US" sz="1200" kern="0" dirty="0" smtClean="0">
                  <a:solidFill>
                    <a:srgbClr val="FFFFFF"/>
                  </a:solidFill>
                  <a:latin typeface="Roboto Light"/>
                  <a:ea typeface="Roboto"/>
                  <a:cs typeface="Roboto Light"/>
                  <a:sym typeface="Roboto"/>
                  <a:rtl val="0"/>
                </a:rPr>
                <a:t>testing</a:t>
              </a:r>
              <a:endParaRPr lang="en-US" sz="1200" kern="0" dirty="0">
                <a:solidFill>
                  <a:srgbClr val="FFFFFF"/>
                </a:solidFill>
                <a:latin typeface="Roboto Light"/>
                <a:ea typeface="Roboto"/>
                <a:cs typeface="Roboto Light"/>
                <a:sym typeface="Roboto"/>
                <a:rtl val="0"/>
              </a:endParaRPr>
            </a:p>
          </p:txBody>
        </p:sp>
        <p:grpSp>
          <p:nvGrpSpPr>
            <p:cNvPr id="4" name="Group 3"/>
            <p:cNvGrpSpPr/>
            <p:nvPr/>
          </p:nvGrpSpPr>
          <p:grpSpPr>
            <a:xfrm>
              <a:off x="1274389" y="1838684"/>
              <a:ext cx="6620788" cy="952520"/>
              <a:chOff x="1274389" y="1838684"/>
              <a:chExt cx="6620788" cy="952520"/>
            </a:xfrm>
          </p:grpSpPr>
          <p:sp>
            <p:nvSpPr>
              <p:cNvPr id="14" name="Shape 637"/>
              <p:cNvSpPr/>
              <p:nvPr/>
            </p:nvSpPr>
            <p:spPr>
              <a:xfrm>
                <a:off x="3527787" y="1889147"/>
                <a:ext cx="4367390" cy="867192"/>
              </a:xfrm>
              <a:prstGeom prst="rect">
                <a:avLst/>
              </a:prstGeom>
              <a:noFill/>
              <a:ln w="19050" cap="flat" cmpd="sng">
                <a:solidFill>
                  <a:srgbClr val="F79646"/>
                </a:solidFill>
                <a:prstDash val="dot"/>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17" name="Rounded Rectangle 16"/>
              <p:cNvSpPr/>
              <p:nvPr/>
            </p:nvSpPr>
            <p:spPr>
              <a:xfrm>
                <a:off x="1274389" y="1838684"/>
                <a:ext cx="2441680" cy="952520"/>
              </a:xfrm>
              <a:prstGeom prst="round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 name="Shape 638"/>
              <p:cNvSpPr/>
              <p:nvPr/>
            </p:nvSpPr>
            <p:spPr>
              <a:xfrm>
                <a:off x="1332375" y="1924012"/>
                <a:ext cx="2272420" cy="797462"/>
              </a:xfrm>
              <a:prstGeom prst="rect">
                <a:avLst/>
              </a:prstGeom>
              <a:noFill/>
              <a:ln>
                <a:noFill/>
              </a:ln>
            </p:spPr>
            <p:txBody>
              <a:bodyPr lIns="91425" tIns="45700" rIns="91425" bIns="45700" anchor="ctr" anchorCtr="0">
                <a:noAutofit/>
              </a:bodyPr>
              <a:lstStyle/>
              <a:p>
                <a:pPr algn="ctr" defTabSz="914400">
                  <a:buSzPct val="25000"/>
                </a:pPr>
                <a:r>
                  <a:rPr lang="en-US" sz="2000" b="1" kern="0" dirty="0" smtClean="0">
                    <a:solidFill>
                      <a:prstClr val="white"/>
                    </a:solidFill>
                    <a:latin typeface="Roboto"/>
                    <a:ea typeface="Roboto"/>
                    <a:cs typeface="Roboto"/>
                    <a:sym typeface="Roboto"/>
                    <a:rtl val="0"/>
                  </a:rPr>
                  <a:t>Cloud Resilient</a:t>
                </a:r>
                <a:endParaRPr lang="en-US" sz="2000" b="1" kern="0" dirty="0">
                  <a:solidFill>
                    <a:prstClr val="white"/>
                  </a:solidFill>
                  <a:latin typeface="Roboto"/>
                  <a:ea typeface="Roboto"/>
                  <a:cs typeface="Roboto"/>
                  <a:sym typeface="Roboto"/>
                  <a:rtl val="0"/>
                </a:endParaRPr>
              </a:p>
            </p:txBody>
          </p:sp>
        </p:grpSp>
      </p:grpSp>
      <p:grpSp>
        <p:nvGrpSpPr>
          <p:cNvPr id="2" name="Group 1"/>
          <p:cNvGrpSpPr/>
          <p:nvPr/>
        </p:nvGrpSpPr>
        <p:grpSpPr>
          <a:xfrm>
            <a:off x="1252610" y="4004025"/>
            <a:ext cx="6722867" cy="952520"/>
            <a:chOff x="1252610" y="4004025"/>
            <a:chExt cx="6722867" cy="952520"/>
          </a:xfrm>
        </p:grpSpPr>
        <p:sp>
          <p:nvSpPr>
            <p:cNvPr id="11" name="Shape 645"/>
            <p:cNvSpPr/>
            <p:nvPr/>
          </p:nvSpPr>
          <p:spPr>
            <a:xfrm>
              <a:off x="3527787" y="4046689"/>
              <a:ext cx="4367390" cy="867192"/>
            </a:xfrm>
            <a:prstGeom prst="rect">
              <a:avLst/>
            </a:prstGeom>
            <a:noFill/>
            <a:ln w="19050" cap="flat" cmpd="sng">
              <a:solidFill>
                <a:srgbClr val="F79646"/>
              </a:solidFill>
              <a:prstDash val="dot"/>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22" name="Rounded Rectangle 21"/>
            <p:cNvSpPr/>
            <p:nvPr/>
          </p:nvSpPr>
          <p:spPr>
            <a:xfrm>
              <a:off x="1252610" y="4004025"/>
              <a:ext cx="2441680" cy="952520"/>
            </a:xfrm>
            <a:prstGeom prst="round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3" name="Shape 638"/>
            <p:cNvSpPr/>
            <p:nvPr/>
          </p:nvSpPr>
          <p:spPr>
            <a:xfrm>
              <a:off x="1332376" y="4081554"/>
              <a:ext cx="2272420" cy="797462"/>
            </a:xfrm>
            <a:prstGeom prst="rect">
              <a:avLst/>
            </a:prstGeom>
            <a:noFill/>
            <a:ln>
              <a:noFill/>
            </a:ln>
          </p:spPr>
          <p:txBody>
            <a:bodyPr lIns="91425" tIns="45700" rIns="91425" bIns="45700" anchor="ctr" anchorCtr="0">
              <a:noAutofit/>
            </a:bodyPr>
            <a:lstStyle/>
            <a:p>
              <a:pPr algn="ctr" defTabSz="914400">
                <a:buSzPct val="25000"/>
              </a:pPr>
              <a:r>
                <a:rPr lang="en-US" sz="2000" b="1" kern="0" dirty="0" smtClean="0">
                  <a:solidFill>
                    <a:prstClr val="white"/>
                  </a:solidFill>
                  <a:latin typeface="Roboto"/>
                  <a:ea typeface="Roboto"/>
                  <a:cs typeface="Roboto"/>
                  <a:sym typeface="Roboto"/>
                  <a:rtl val="0"/>
                </a:rPr>
                <a:t>Cloud Ready</a:t>
              </a:r>
              <a:endParaRPr lang="en-US" sz="2000" b="1" kern="0" dirty="0">
                <a:solidFill>
                  <a:prstClr val="white"/>
                </a:solidFill>
                <a:latin typeface="Roboto"/>
                <a:ea typeface="Roboto"/>
                <a:cs typeface="Roboto"/>
                <a:sym typeface="Roboto"/>
                <a:rtl val="0"/>
              </a:endParaRPr>
            </a:p>
          </p:txBody>
        </p:sp>
        <p:sp>
          <p:nvSpPr>
            <p:cNvPr id="24" name="Shape 641"/>
            <p:cNvSpPr/>
            <p:nvPr/>
          </p:nvSpPr>
          <p:spPr>
            <a:xfrm>
              <a:off x="4106352" y="4036767"/>
              <a:ext cx="3869125" cy="867192"/>
            </a:xfrm>
            <a:prstGeom prst="rect">
              <a:avLst/>
            </a:prstGeom>
            <a:noFill/>
            <a:ln>
              <a:noFill/>
            </a:ln>
          </p:spPr>
          <p:txBody>
            <a:bodyPr lIns="91425" tIns="45700" rIns="91425" bIns="45700" anchor="ctr" anchorCtr="0">
              <a:noAutofit/>
            </a:bodyPr>
            <a:lstStyle/>
            <a:p>
              <a:pPr marL="171450" indent="-171450" defTabSz="914400">
                <a:lnSpc>
                  <a:spcPct val="110000"/>
                </a:lnSpc>
                <a:buSzPct val="100000"/>
                <a:buFont typeface="Arial"/>
                <a:buChar char="•"/>
              </a:pPr>
              <a:r>
                <a:rPr lang="en-US" sz="1200" kern="0" dirty="0" smtClean="0">
                  <a:solidFill>
                    <a:srgbClr val="FFFFFF"/>
                  </a:solidFill>
                  <a:latin typeface="Roboto Light"/>
                  <a:ea typeface="Roboto"/>
                  <a:cs typeface="Roboto Light"/>
                  <a:sym typeface="Roboto"/>
                  <a:rtl val="0"/>
                </a:rPr>
                <a:t>No permanent disk access</a:t>
              </a:r>
            </a:p>
            <a:p>
              <a:pPr marL="171450" indent="-171450" defTabSz="914400">
                <a:lnSpc>
                  <a:spcPct val="110000"/>
                </a:lnSpc>
                <a:buSzPct val="100000"/>
                <a:buFont typeface="Arial"/>
                <a:buChar char="•"/>
              </a:pPr>
              <a:r>
                <a:rPr lang="en-US" sz="1200" kern="0" dirty="0" smtClean="0">
                  <a:solidFill>
                    <a:srgbClr val="FFFFFF"/>
                  </a:solidFill>
                  <a:latin typeface="Roboto Light"/>
                  <a:ea typeface="Roboto"/>
                  <a:cs typeface="Roboto Light"/>
                  <a:sym typeface="Roboto"/>
                  <a:rtl val="0"/>
                </a:rPr>
                <a:t>Self-contained application</a:t>
              </a:r>
            </a:p>
            <a:p>
              <a:pPr marL="171450" indent="-171450" defTabSz="914400">
                <a:lnSpc>
                  <a:spcPct val="110000"/>
                </a:lnSpc>
                <a:buSzPct val="100000"/>
                <a:buFont typeface="Arial"/>
                <a:buChar char="•"/>
              </a:pPr>
              <a:r>
                <a:rPr lang="en-US" sz="1200" kern="0" dirty="0" smtClean="0">
                  <a:solidFill>
                    <a:srgbClr val="FFFFFF"/>
                  </a:solidFill>
                  <a:latin typeface="Roboto Light"/>
                  <a:ea typeface="Roboto"/>
                  <a:cs typeface="Roboto Light"/>
                  <a:sym typeface="Roboto"/>
                  <a:rtl val="0"/>
                </a:rPr>
                <a:t>Platform-managed ports and networking</a:t>
              </a:r>
            </a:p>
            <a:p>
              <a:pPr marL="171450" indent="-171450" defTabSz="914400">
                <a:lnSpc>
                  <a:spcPct val="110000"/>
                </a:lnSpc>
                <a:buSzPct val="100000"/>
                <a:buFont typeface="Arial"/>
                <a:buChar char="•"/>
              </a:pPr>
              <a:r>
                <a:rPr lang="en-US" sz="1200" kern="0" dirty="0" smtClean="0">
                  <a:solidFill>
                    <a:srgbClr val="FFFFFF"/>
                  </a:solidFill>
                  <a:latin typeface="Roboto Light"/>
                  <a:ea typeface="Roboto"/>
                  <a:cs typeface="Roboto Light"/>
                  <a:sym typeface="Roboto"/>
                  <a:rtl val="0"/>
                </a:rPr>
                <a:t>Consumes platform-managed backing services </a:t>
              </a:r>
              <a:endParaRPr lang="en-US" sz="1200" kern="0" dirty="0">
                <a:solidFill>
                  <a:srgbClr val="FFFFFF"/>
                </a:solidFill>
                <a:latin typeface="Roboto Light"/>
                <a:ea typeface="Roboto"/>
                <a:cs typeface="Roboto Light"/>
                <a:sym typeface="Roboto"/>
                <a:rtl val="0"/>
              </a:endParaRPr>
            </a:p>
          </p:txBody>
        </p:sp>
      </p:grpSp>
      <p:grpSp>
        <p:nvGrpSpPr>
          <p:cNvPr id="3" name="Group 2"/>
          <p:cNvGrpSpPr/>
          <p:nvPr/>
        </p:nvGrpSpPr>
        <p:grpSpPr>
          <a:xfrm>
            <a:off x="1252610" y="2928988"/>
            <a:ext cx="6758995" cy="952520"/>
            <a:chOff x="1252610" y="2928988"/>
            <a:chExt cx="6758995" cy="952520"/>
          </a:xfrm>
        </p:grpSpPr>
        <p:sp>
          <p:nvSpPr>
            <p:cNvPr id="15" name="Shape 637"/>
            <p:cNvSpPr/>
            <p:nvPr/>
          </p:nvSpPr>
          <p:spPr>
            <a:xfrm>
              <a:off x="3527787" y="2989251"/>
              <a:ext cx="4367390" cy="867192"/>
            </a:xfrm>
            <a:prstGeom prst="rect">
              <a:avLst/>
            </a:prstGeom>
            <a:noFill/>
            <a:ln w="19050" cap="flat" cmpd="sng">
              <a:solidFill>
                <a:srgbClr val="F79646"/>
              </a:solidFill>
              <a:prstDash val="dot"/>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20" name="Rounded Rectangle 19"/>
            <p:cNvSpPr/>
            <p:nvPr/>
          </p:nvSpPr>
          <p:spPr>
            <a:xfrm>
              <a:off x="1252610" y="2928988"/>
              <a:ext cx="2441680" cy="952520"/>
            </a:xfrm>
            <a:prstGeom prst="roundRect">
              <a:avLst/>
            </a:prstGeom>
            <a:solidFill>
              <a:srgbClr val="008774"/>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 name="Shape 638"/>
            <p:cNvSpPr/>
            <p:nvPr/>
          </p:nvSpPr>
          <p:spPr>
            <a:xfrm>
              <a:off x="1325125" y="3021891"/>
              <a:ext cx="2272420" cy="797462"/>
            </a:xfrm>
            <a:prstGeom prst="rect">
              <a:avLst/>
            </a:prstGeom>
            <a:noFill/>
            <a:ln>
              <a:noFill/>
            </a:ln>
          </p:spPr>
          <p:txBody>
            <a:bodyPr lIns="91425" tIns="45700" rIns="91425" bIns="45700" anchor="ctr" anchorCtr="0">
              <a:noAutofit/>
            </a:bodyPr>
            <a:lstStyle/>
            <a:p>
              <a:pPr algn="ctr" defTabSz="914400">
                <a:buSzPct val="25000"/>
              </a:pPr>
              <a:r>
                <a:rPr lang="en-US" sz="2000" b="1" kern="0" dirty="0" smtClean="0">
                  <a:solidFill>
                    <a:prstClr val="white"/>
                  </a:solidFill>
                  <a:latin typeface="Roboto"/>
                  <a:ea typeface="Roboto"/>
                  <a:cs typeface="Roboto"/>
                  <a:sym typeface="Roboto"/>
                  <a:rtl val="0"/>
                </a:rPr>
                <a:t>Cloud Friendly</a:t>
              </a:r>
              <a:endParaRPr lang="en-US" sz="2000" b="1" kern="0" dirty="0">
                <a:solidFill>
                  <a:prstClr val="white"/>
                </a:solidFill>
                <a:latin typeface="Roboto"/>
                <a:ea typeface="Roboto"/>
                <a:cs typeface="Roboto"/>
                <a:sym typeface="Roboto"/>
                <a:rtl val="0"/>
              </a:endParaRPr>
            </a:p>
          </p:txBody>
        </p:sp>
        <p:sp>
          <p:nvSpPr>
            <p:cNvPr id="25" name="Shape 641"/>
            <p:cNvSpPr/>
            <p:nvPr/>
          </p:nvSpPr>
          <p:spPr>
            <a:xfrm>
              <a:off x="4142480" y="2984837"/>
              <a:ext cx="3869125" cy="867192"/>
            </a:xfrm>
            <a:prstGeom prst="rect">
              <a:avLst/>
            </a:prstGeom>
            <a:noFill/>
            <a:ln>
              <a:noFill/>
            </a:ln>
          </p:spPr>
          <p:txBody>
            <a:bodyPr lIns="91425" tIns="45700" rIns="91425" bIns="45700" anchor="ctr" anchorCtr="0">
              <a:noAutofit/>
            </a:bodyPr>
            <a:lstStyle/>
            <a:p>
              <a:pPr marL="171450" indent="-171450" defTabSz="914400">
                <a:lnSpc>
                  <a:spcPct val="110000"/>
                </a:lnSpc>
                <a:buSzPct val="100000"/>
                <a:buFont typeface="Arial"/>
                <a:buChar char="•"/>
              </a:pPr>
              <a:r>
                <a:rPr lang="en-US" sz="1200" kern="0" dirty="0">
                  <a:solidFill>
                    <a:srgbClr val="FFFFFF"/>
                  </a:solidFill>
                  <a:latin typeface="Roboto Light"/>
                  <a:ea typeface="Roboto"/>
                  <a:cs typeface="Roboto Light"/>
                  <a:sym typeface="Roboto"/>
                  <a:rtl val="0"/>
                </a:rPr>
                <a:t>12 Factor </a:t>
              </a:r>
              <a:r>
                <a:rPr lang="en-US" sz="1200" kern="0" dirty="0" smtClean="0">
                  <a:solidFill>
                    <a:srgbClr val="FFFFFF"/>
                  </a:solidFill>
                  <a:latin typeface="Roboto Light"/>
                  <a:ea typeface="Roboto"/>
                  <a:cs typeface="Roboto Light"/>
                  <a:sym typeface="Roboto"/>
                  <a:rtl val="0"/>
                </a:rPr>
                <a:t>App methodology</a:t>
              </a:r>
              <a:endParaRPr lang="en-US" sz="1200" kern="0" dirty="0">
                <a:solidFill>
                  <a:srgbClr val="FFFFFF"/>
                </a:solidFill>
                <a:latin typeface="Roboto Light"/>
                <a:ea typeface="Roboto"/>
                <a:cs typeface="Roboto Light"/>
                <a:sym typeface="Roboto"/>
                <a:rtl val="0"/>
              </a:endParaRPr>
            </a:p>
            <a:p>
              <a:pPr marL="171450" indent="-171450" defTabSz="914400">
                <a:lnSpc>
                  <a:spcPct val="110000"/>
                </a:lnSpc>
                <a:buSzPct val="100000"/>
                <a:buFont typeface="Arial"/>
                <a:buChar char="•"/>
              </a:pPr>
              <a:r>
                <a:rPr lang="en-US" sz="1200" kern="0" dirty="0">
                  <a:solidFill>
                    <a:srgbClr val="FFFFFF"/>
                  </a:solidFill>
                  <a:latin typeface="Roboto Light"/>
                  <a:ea typeface="Roboto"/>
                  <a:cs typeface="Roboto Light"/>
                  <a:sym typeface="Roboto"/>
                  <a:rtl val="0"/>
                </a:rPr>
                <a:t>Horizontally scalable</a:t>
              </a:r>
            </a:p>
            <a:p>
              <a:pPr marL="171450" indent="-171450" defTabSz="914400">
                <a:lnSpc>
                  <a:spcPct val="110000"/>
                </a:lnSpc>
                <a:buSzPct val="100000"/>
                <a:buFont typeface="Arial"/>
                <a:buChar char="•"/>
              </a:pPr>
              <a:r>
                <a:rPr lang="en-US" sz="1200" kern="0" dirty="0">
                  <a:solidFill>
                    <a:srgbClr val="FFFFFF"/>
                  </a:solidFill>
                  <a:latin typeface="Roboto Light"/>
                  <a:ea typeface="Roboto"/>
                  <a:cs typeface="Roboto Light"/>
                  <a:sym typeface="Roboto"/>
                  <a:rtl val="0"/>
                </a:rPr>
                <a:t>Leverages platform for high availability</a:t>
              </a:r>
            </a:p>
          </p:txBody>
        </p:sp>
      </p:grpSp>
    </p:spTree>
    <p:extLst>
      <p:ext uri="{BB962C8B-B14F-4D97-AF65-F5344CB8AC3E}">
        <p14:creationId xmlns:p14="http://schemas.microsoft.com/office/powerpoint/2010/main" val="356382053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bwMode="gray">
          <a:xfrm>
            <a:off x="2801598" y="1981365"/>
            <a:ext cx="3540805" cy="1180771"/>
          </a:xfrm>
          <a:prstGeom prst="rect">
            <a:avLst/>
          </a:prstGeom>
          <a:noFill/>
        </p:spPr>
        <p:txBody>
          <a:bodyPr lIns="0" tIns="0" rIns="0" bIns="0" anchor="t" anchorCtr="0"/>
          <a:lstStyle>
            <a:lvl1pPr algn="l" defTabSz="914400" rtl="0" eaLnBrk="1" latinLnBrk="0" hangingPunct="1">
              <a:lnSpc>
                <a:spcPct val="90000"/>
              </a:lnSpc>
              <a:spcBef>
                <a:spcPct val="0"/>
              </a:spcBef>
              <a:buNone/>
              <a:defRPr sz="3200" kern="1200">
                <a:solidFill>
                  <a:schemeClr val="tx2"/>
                </a:solidFill>
                <a:latin typeface="Arial"/>
                <a:ea typeface="+mj-ea"/>
                <a:cs typeface="Arial"/>
              </a:defRPr>
            </a:lvl1pPr>
          </a:lstStyle>
          <a:p>
            <a:pPr algn="ctr"/>
            <a:r>
              <a:rPr lang="en-US" sz="9600" b="1" dirty="0" smtClean="0">
                <a:solidFill>
                  <a:schemeClr val="accent6"/>
                </a:solidFill>
                <a:sym typeface="Arial"/>
                <a:rtl val="0"/>
              </a:rPr>
              <a:t>WHY</a:t>
            </a:r>
            <a:endParaRPr lang="en-US" sz="9600" b="1" dirty="0">
              <a:solidFill>
                <a:schemeClr val="accent6"/>
              </a:solidFill>
              <a:sym typeface="Arial"/>
              <a:rtl val="0"/>
            </a:endParaRPr>
          </a:p>
        </p:txBody>
      </p:sp>
    </p:spTree>
    <p:extLst>
      <p:ext uri="{BB962C8B-B14F-4D97-AF65-F5344CB8AC3E}">
        <p14:creationId xmlns:p14="http://schemas.microsoft.com/office/powerpoint/2010/main" val="1960977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t>30</a:t>
            </a:fld>
            <a:endParaRPr lang="en-US"/>
          </a:p>
        </p:txBody>
      </p:sp>
      <p:pic>
        <p:nvPicPr>
          <p:cNvPr id="3" name="Shape 290"/>
          <p:cNvPicPr preferRelativeResize="0"/>
          <p:nvPr/>
        </p:nvPicPr>
        <p:blipFill rotWithShape="1">
          <a:blip r:embed="rId2">
            <a:alphaModFix/>
          </a:blip>
          <a:srcRect/>
          <a:stretch/>
        </p:blipFill>
        <p:spPr>
          <a:xfrm>
            <a:off x="1402719" y="712720"/>
            <a:ext cx="6142277" cy="4307016"/>
          </a:xfrm>
          <a:prstGeom prst="rect">
            <a:avLst/>
          </a:prstGeom>
          <a:solidFill>
            <a:srgbClr val="FFFFFF"/>
          </a:solidFill>
          <a:ln>
            <a:noFill/>
          </a:ln>
        </p:spPr>
      </p:pic>
      <p:sp>
        <p:nvSpPr>
          <p:cNvPr id="4" name="Shape 291"/>
          <p:cNvSpPr txBox="1">
            <a:spLocks/>
          </p:cNvSpPr>
          <p:nvPr/>
        </p:nvSpPr>
        <p:spPr>
          <a:xfrm>
            <a:off x="365760" y="169550"/>
            <a:ext cx="8412480" cy="542100"/>
          </a:xfrm>
          <a:prstGeom prst="rect">
            <a:avLst/>
          </a:prstGeom>
          <a:noFill/>
          <a:ln>
            <a:noFill/>
          </a:ln>
        </p:spPr>
        <p:txBody>
          <a:bodyPr lIns="91400" tIns="91400" rIns="91400" bIns="9140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spcBef>
                <a:spcPts val="0"/>
              </a:spcBef>
              <a:buClr>
                <a:schemeClr val="accent1"/>
              </a:buClr>
              <a:buSzPct val="25000"/>
              <a:buFont typeface="Arial"/>
              <a:buNone/>
            </a:pPr>
            <a:r>
              <a:rPr lang="en-US" sz="3200" b="1" dirty="0" smtClean="0">
                <a:solidFill>
                  <a:srgbClr val="008774"/>
                </a:solidFill>
                <a:latin typeface="Arial"/>
                <a:ea typeface="Arial"/>
                <a:cs typeface="Arial"/>
                <a:sym typeface="Arial"/>
              </a:rPr>
              <a:t>Chart </a:t>
            </a:r>
            <a:r>
              <a:rPr lang="en-US" sz="3200" b="1" dirty="0" smtClean="0">
                <a:solidFill>
                  <a:srgbClr val="008774"/>
                </a:solidFill>
              </a:rPr>
              <a:t>Your </a:t>
            </a:r>
            <a:r>
              <a:rPr lang="en-US" sz="3200" b="1" dirty="0" smtClean="0">
                <a:solidFill>
                  <a:srgbClr val="008774"/>
                </a:solidFill>
                <a:latin typeface="Arial"/>
                <a:ea typeface="Arial"/>
                <a:cs typeface="Arial"/>
                <a:sym typeface="Arial"/>
              </a:rPr>
              <a:t>Transformation Path</a:t>
            </a:r>
            <a:endParaRPr lang="en-US" sz="3200" b="1" dirty="0">
              <a:solidFill>
                <a:srgbClr val="008774"/>
              </a:solidFill>
              <a:latin typeface="Arial"/>
              <a:ea typeface="Arial"/>
              <a:cs typeface="Arial"/>
              <a:sym typeface="Arial"/>
            </a:endParaRPr>
          </a:p>
        </p:txBody>
      </p:sp>
      <p:sp>
        <p:nvSpPr>
          <p:cNvPr id="5" name="Shape 292"/>
          <p:cNvSpPr txBox="1"/>
          <p:nvPr/>
        </p:nvSpPr>
        <p:spPr>
          <a:xfrm>
            <a:off x="1475520" y="931500"/>
            <a:ext cx="1286195" cy="369332"/>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800" b="1" i="0" u="none" strike="noStrike" cap="none">
                <a:solidFill>
                  <a:schemeClr val="dk2"/>
                </a:solidFill>
                <a:latin typeface="Calibri"/>
                <a:ea typeface="Calibri"/>
                <a:cs typeface="Calibri"/>
                <a:sym typeface="Calibri"/>
              </a:rPr>
              <a:t>SPRING</a:t>
            </a:r>
          </a:p>
        </p:txBody>
      </p:sp>
      <p:sp>
        <p:nvSpPr>
          <p:cNvPr id="6" name="Shape 293"/>
          <p:cNvSpPr/>
          <p:nvPr/>
        </p:nvSpPr>
        <p:spPr>
          <a:xfrm>
            <a:off x="1124999" y="709810"/>
            <a:ext cx="304798" cy="3923413"/>
          </a:xfrm>
          <a:prstGeom prst="leftBrace">
            <a:avLst>
              <a:gd name="adj1" fmla="val 8333"/>
              <a:gd name="adj2" fmla="val 50000"/>
            </a:avLst>
          </a:prstGeom>
          <a:noFill/>
          <a:ln w="9525" cap="flat" cmpd="sng">
            <a:solidFill>
              <a:schemeClr val="accent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7" name="Shape 294"/>
          <p:cNvSpPr txBox="1"/>
          <p:nvPr/>
        </p:nvSpPr>
        <p:spPr>
          <a:xfrm rot="16200000">
            <a:off x="-303583" y="2469539"/>
            <a:ext cx="2520824" cy="403953"/>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2"/>
              </a:buClr>
              <a:buSzPct val="25000"/>
              <a:buFont typeface="Calibri"/>
              <a:buNone/>
            </a:pPr>
            <a:r>
              <a:rPr lang="en-US" sz="2000" b="0" i="0" u="none" strike="noStrike" cap="none" dirty="0">
                <a:solidFill>
                  <a:srgbClr val="FFFFFF"/>
                </a:solidFill>
                <a:latin typeface="Calibri"/>
                <a:ea typeface="Calibri"/>
                <a:cs typeface="Calibri"/>
                <a:sym typeface="Calibri"/>
              </a:rPr>
              <a:t>TYPE OF APPLICATION</a:t>
            </a:r>
          </a:p>
        </p:txBody>
      </p:sp>
      <p:sp>
        <p:nvSpPr>
          <p:cNvPr id="8" name="Shape 295"/>
          <p:cNvSpPr txBox="1"/>
          <p:nvPr/>
        </p:nvSpPr>
        <p:spPr>
          <a:xfrm>
            <a:off x="1475520" y="1709768"/>
            <a:ext cx="1286196" cy="369332"/>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800" b="1" i="0" u="none" strike="noStrike" cap="none">
                <a:solidFill>
                  <a:schemeClr val="dk2"/>
                </a:solidFill>
                <a:latin typeface="Calibri"/>
                <a:ea typeface="Calibri"/>
                <a:cs typeface="Calibri"/>
                <a:sym typeface="Calibri"/>
              </a:rPr>
              <a:t>JEE</a:t>
            </a:r>
          </a:p>
        </p:txBody>
      </p:sp>
      <p:sp>
        <p:nvSpPr>
          <p:cNvPr id="9" name="Shape 296"/>
          <p:cNvSpPr txBox="1"/>
          <p:nvPr/>
        </p:nvSpPr>
        <p:spPr>
          <a:xfrm>
            <a:off x="1475520" y="3323107"/>
            <a:ext cx="1286196" cy="369332"/>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800" b="1" i="0" u="none" strike="noStrike" cap="none">
                <a:solidFill>
                  <a:schemeClr val="dk2"/>
                </a:solidFill>
                <a:latin typeface="Calibri"/>
                <a:ea typeface="Calibri"/>
                <a:cs typeface="Calibri"/>
                <a:sym typeface="Calibri"/>
              </a:rPr>
              <a:t>.NET</a:t>
            </a:r>
          </a:p>
        </p:txBody>
      </p:sp>
      <p:sp>
        <p:nvSpPr>
          <p:cNvPr id="10" name="Shape 297"/>
          <p:cNvSpPr txBox="1"/>
          <p:nvPr/>
        </p:nvSpPr>
        <p:spPr>
          <a:xfrm>
            <a:off x="1475520" y="4074096"/>
            <a:ext cx="1286196" cy="369332"/>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800" b="1" i="0" u="none" strike="noStrike" cap="none">
                <a:solidFill>
                  <a:schemeClr val="dk2"/>
                </a:solidFill>
                <a:latin typeface="Calibri"/>
                <a:ea typeface="Calibri"/>
                <a:cs typeface="Calibri"/>
                <a:sym typeface="Calibri"/>
              </a:rPr>
              <a:t>OTHER…</a:t>
            </a:r>
          </a:p>
        </p:txBody>
      </p:sp>
      <p:sp>
        <p:nvSpPr>
          <p:cNvPr id="11" name="Shape 298"/>
          <p:cNvSpPr txBox="1"/>
          <p:nvPr/>
        </p:nvSpPr>
        <p:spPr>
          <a:xfrm>
            <a:off x="4067517" y="1581779"/>
            <a:ext cx="1067924" cy="584774"/>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600" b="1" i="0" u="none" strike="noStrike" cap="none">
                <a:solidFill>
                  <a:schemeClr val="dk2"/>
                </a:solidFill>
                <a:latin typeface="Calibri"/>
                <a:ea typeface="Calibri"/>
                <a:cs typeface="Calibri"/>
                <a:sym typeface="Calibri"/>
              </a:rPr>
              <a:t>FULL PROFILE</a:t>
            </a:r>
          </a:p>
        </p:txBody>
      </p:sp>
      <p:sp>
        <p:nvSpPr>
          <p:cNvPr id="12" name="Shape 299"/>
          <p:cNvSpPr txBox="1"/>
          <p:nvPr/>
        </p:nvSpPr>
        <p:spPr>
          <a:xfrm>
            <a:off x="4627842" y="2109021"/>
            <a:ext cx="924598" cy="261608"/>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2"/>
              </a:buClr>
              <a:buSzPct val="25000"/>
              <a:buFont typeface="Calibri"/>
              <a:buNone/>
            </a:pPr>
            <a:r>
              <a:rPr lang="en-US" sz="1100" b="0" i="1" u="none" strike="noStrike" cap="none">
                <a:solidFill>
                  <a:schemeClr val="dk2"/>
                </a:solidFill>
                <a:latin typeface="Calibri"/>
                <a:ea typeface="Calibri"/>
                <a:cs typeface="Calibri"/>
                <a:sym typeface="Calibri"/>
              </a:rPr>
              <a:t>MODERNIZE</a:t>
            </a:r>
          </a:p>
        </p:txBody>
      </p:sp>
      <p:sp>
        <p:nvSpPr>
          <p:cNvPr id="13" name="Shape 300"/>
          <p:cNvSpPr txBox="1"/>
          <p:nvPr/>
        </p:nvSpPr>
        <p:spPr>
          <a:xfrm>
            <a:off x="4069366" y="2351347"/>
            <a:ext cx="1067924" cy="584774"/>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600" b="1" i="0" u="none" strike="noStrike" cap="none">
                <a:solidFill>
                  <a:schemeClr val="dk2"/>
                </a:solidFill>
                <a:latin typeface="Calibri"/>
                <a:ea typeface="Calibri"/>
                <a:cs typeface="Calibri"/>
                <a:sym typeface="Calibri"/>
              </a:rPr>
              <a:t>WEB PROFILE</a:t>
            </a:r>
          </a:p>
        </p:txBody>
      </p:sp>
      <p:sp>
        <p:nvSpPr>
          <p:cNvPr id="14" name="Shape 301"/>
          <p:cNvSpPr txBox="1"/>
          <p:nvPr/>
        </p:nvSpPr>
        <p:spPr>
          <a:xfrm>
            <a:off x="4035987" y="4509666"/>
            <a:ext cx="1067924" cy="338554"/>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600" b="1" i="0" u="none" strike="noStrike" cap="none">
                <a:solidFill>
                  <a:schemeClr val="dk2"/>
                </a:solidFill>
                <a:latin typeface="Calibri"/>
                <a:ea typeface="Calibri"/>
                <a:cs typeface="Calibri"/>
                <a:sym typeface="Calibri"/>
              </a:rPr>
              <a:t>DOCKER</a:t>
            </a:r>
          </a:p>
        </p:txBody>
      </p:sp>
      <p:sp>
        <p:nvSpPr>
          <p:cNvPr id="15" name="Shape 302"/>
          <p:cNvSpPr/>
          <p:nvPr/>
        </p:nvSpPr>
        <p:spPr>
          <a:xfrm rot="10800000">
            <a:off x="7499890" y="688959"/>
            <a:ext cx="304798" cy="4408105"/>
          </a:xfrm>
          <a:prstGeom prst="leftBrace">
            <a:avLst>
              <a:gd name="adj1" fmla="val 8333"/>
              <a:gd name="adj2" fmla="val 50000"/>
            </a:avLst>
          </a:prstGeom>
          <a:noFill/>
          <a:ln w="9525"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16" name="Shape 303"/>
          <p:cNvSpPr txBox="1"/>
          <p:nvPr/>
        </p:nvSpPr>
        <p:spPr>
          <a:xfrm rot="16200000">
            <a:off x="6049269" y="2692685"/>
            <a:ext cx="3910956" cy="40010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2000" b="0" i="0" u="none" strike="noStrike" cap="none" dirty="0">
                <a:solidFill>
                  <a:srgbClr val="FFFFFF"/>
                </a:solidFill>
                <a:latin typeface="Calibri"/>
                <a:ea typeface="Calibri"/>
                <a:cs typeface="Calibri"/>
                <a:sym typeface="Calibri"/>
              </a:rPr>
              <a:t>BUILDPACK OR PCF </a:t>
            </a:r>
            <a:r>
              <a:rPr lang="en-US" sz="2000" b="0" i="0" u="none" strike="noStrike" cap="none" dirty="0" smtClean="0">
                <a:solidFill>
                  <a:srgbClr val="FFFFFF"/>
                </a:solidFill>
                <a:latin typeface="Calibri"/>
                <a:ea typeface="Calibri"/>
                <a:cs typeface="Calibri"/>
                <a:sym typeface="Calibri"/>
              </a:rPr>
              <a:t> </a:t>
            </a:r>
            <a:r>
              <a:rPr lang="en-US" sz="2000" b="0" i="0" u="none" strike="noStrike" cap="none" dirty="0">
                <a:solidFill>
                  <a:srgbClr val="FFFFFF"/>
                </a:solidFill>
                <a:latin typeface="Calibri"/>
                <a:ea typeface="Calibri"/>
                <a:cs typeface="Calibri"/>
                <a:sym typeface="Calibri"/>
              </a:rPr>
              <a:t>FEATURE</a:t>
            </a:r>
          </a:p>
        </p:txBody>
      </p:sp>
      <p:sp>
        <p:nvSpPr>
          <p:cNvPr id="17" name="Shape 304"/>
          <p:cNvSpPr txBox="1"/>
          <p:nvPr/>
        </p:nvSpPr>
        <p:spPr>
          <a:xfrm>
            <a:off x="6194664" y="808618"/>
            <a:ext cx="1305226" cy="553996"/>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800" b="1" i="0" u="none" strike="noStrike" cap="none" dirty="0">
                <a:solidFill>
                  <a:schemeClr val="lt1"/>
                </a:solidFill>
                <a:latin typeface="Calibri"/>
                <a:ea typeface="Calibri"/>
                <a:cs typeface="Calibri"/>
                <a:sym typeface="Calibri"/>
              </a:rPr>
              <a:t>JAVA</a:t>
            </a:r>
          </a:p>
          <a:p>
            <a:pPr marL="0" marR="0" lvl="0" indent="0" algn="ctr" rtl="0">
              <a:lnSpc>
                <a:spcPct val="100000"/>
              </a:lnSpc>
              <a:spcBef>
                <a:spcPts val="0"/>
              </a:spcBef>
              <a:spcAft>
                <a:spcPts val="0"/>
              </a:spcAft>
              <a:buClr>
                <a:schemeClr val="lt1"/>
              </a:buClr>
              <a:buSzPct val="25000"/>
              <a:buFont typeface="Calibri"/>
              <a:buNone/>
            </a:pPr>
            <a:r>
              <a:rPr lang="en-US" sz="1200" b="1" i="0" u="none" strike="noStrike" cap="none" dirty="0">
                <a:solidFill>
                  <a:schemeClr val="lt1"/>
                </a:solidFill>
                <a:latin typeface="Calibri"/>
                <a:ea typeface="Calibri"/>
                <a:cs typeface="Calibri"/>
                <a:sym typeface="Calibri"/>
              </a:rPr>
              <a:t>(BUILDPACK)</a:t>
            </a:r>
          </a:p>
        </p:txBody>
      </p:sp>
      <p:sp>
        <p:nvSpPr>
          <p:cNvPr id="18" name="Shape 305"/>
          <p:cNvSpPr txBox="1"/>
          <p:nvPr/>
        </p:nvSpPr>
        <p:spPr>
          <a:xfrm>
            <a:off x="6194662" y="3173346"/>
            <a:ext cx="1257655" cy="553996"/>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800" b="1" i="0" u="none" strike="noStrike" cap="none">
                <a:solidFill>
                  <a:schemeClr val="lt1"/>
                </a:solidFill>
                <a:latin typeface="Calibri"/>
                <a:ea typeface="Calibri"/>
                <a:cs typeface="Calibri"/>
                <a:sym typeface="Calibri"/>
              </a:rPr>
              <a:t>.NET </a:t>
            </a:r>
          </a:p>
          <a:p>
            <a:pPr marL="0" marR="0" lvl="0" indent="0" algn="ctr" rtl="0">
              <a:lnSpc>
                <a:spcPct val="100000"/>
              </a:lnSpc>
              <a:spcBef>
                <a:spcPts val="0"/>
              </a:spcBef>
              <a:spcAft>
                <a:spcPts val="0"/>
              </a:spcAft>
              <a:buClr>
                <a:schemeClr val="lt1"/>
              </a:buClr>
              <a:buSzPct val="25000"/>
              <a:buFont typeface="Calibri"/>
              <a:buNone/>
            </a:pPr>
            <a:r>
              <a:rPr lang="en-US" sz="1200" b="1" i="0" u="none" strike="noStrike" cap="none">
                <a:solidFill>
                  <a:schemeClr val="lt1"/>
                </a:solidFill>
                <a:latin typeface="Calibri"/>
                <a:ea typeface="Calibri"/>
                <a:cs typeface="Calibri"/>
                <a:sym typeface="Calibri"/>
              </a:rPr>
              <a:t>(DIEGO CELL)</a:t>
            </a:r>
          </a:p>
        </p:txBody>
      </p:sp>
      <p:sp>
        <p:nvSpPr>
          <p:cNvPr id="19" name="Shape 306"/>
          <p:cNvSpPr txBox="1"/>
          <p:nvPr/>
        </p:nvSpPr>
        <p:spPr>
          <a:xfrm>
            <a:off x="6173644" y="4414112"/>
            <a:ext cx="1278676" cy="538607"/>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800" b="1" i="0" u="none" strike="noStrike" cap="none">
                <a:solidFill>
                  <a:schemeClr val="lt1"/>
                </a:solidFill>
                <a:latin typeface="Calibri"/>
                <a:ea typeface="Calibri"/>
                <a:cs typeface="Calibri"/>
                <a:sym typeface="Calibri"/>
              </a:rPr>
              <a:t>DIEGO</a:t>
            </a:r>
          </a:p>
          <a:p>
            <a:pPr marL="0" marR="0" lvl="0" indent="0" algn="ctr" rtl="0">
              <a:lnSpc>
                <a:spcPct val="100000"/>
              </a:lnSpc>
              <a:spcBef>
                <a:spcPts val="0"/>
              </a:spcBef>
              <a:spcAft>
                <a:spcPts val="0"/>
              </a:spcAft>
              <a:buClr>
                <a:schemeClr val="lt1"/>
              </a:buClr>
              <a:buSzPct val="25000"/>
              <a:buFont typeface="Calibri"/>
              <a:buNone/>
            </a:pPr>
            <a:r>
              <a:rPr lang="en-US" sz="1100" b="1" i="0" u="none" strike="noStrike" cap="none">
                <a:solidFill>
                  <a:schemeClr val="lt1"/>
                </a:solidFill>
                <a:latin typeface="Calibri"/>
                <a:ea typeface="Calibri"/>
                <a:cs typeface="Calibri"/>
                <a:sym typeface="Calibri"/>
              </a:rPr>
              <a:t>(GARDEN LINUX)</a:t>
            </a:r>
          </a:p>
        </p:txBody>
      </p:sp>
      <p:sp>
        <p:nvSpPr>
          <p:cNvPr id="20" name="Shape 307"/>
          <p:cNvSpPr txBox="1"/>
          <p:nvPr/>
        </p:nvSpPr>
        <p:spPr>
          <a:xfrm>
            <a:off x="6126480" y="3728416"/>
            <a:ext cx="1373409" cy="646331"/>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2"/>
              </a:buClr>
              <a:buSzPct val="25000"/>
              <a:buFont typeface="Calibri"/>
              <a:buNone/>
            </a:pPr>
            <a:r>
              <a:rPr lang="en-US" sz="1200" b="1" i="0" u="none" strike="noStrike" cap="none" dirty="0" smtClean="0">
                <a:solidFill>
                  <a:schemeClr val="dk2"/>
                </a:solidFill>
                <a:latin typeface="Calibri"/>
                <a:ea typeface="Calibri"/>
                <a:cs typeface="Calibri"/>
                <a:sym typeface="Calibri"/>
              </a:rPr>
              <a:t>Ruby, </a:t>
            </a:r>
            <a:r>
              <a:rPr lang="en-US" sz="1200" b="1" i="0" u="none" strike="noStrike" cap="none" dirty="0" err="1" smtClean="0">
                <a:solidFill>
                  <a:schemeClr val="dk2"/>
                </a:solidFill>
                <a:latin typeface="Calibri"/>
                <a:ea typeface="Calibri"/>
                <a:cs typeface="Calibri"/>
                <a:sym typeface="Calibri"/>
              </a:rPr>
              <a:t>NodeJS</a:t>
            </a:r>
            <a:endParaRPr lang="en-US" sz="1200" b="1" i="0" u="none" strike="noStrike" cap="none" dirty="0">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chemeClr val="dk2"/>
              </a:buClr>
              <a:buSzPct val="25000"/>
              <a:buFont typeface="Calibri"/>
              <a:buNone/>
            </a:pPr>
            <a:r>
              <a:rPr lang="en-US" sz="1200" b="1" i="0" u="none" strike="noStrike" cap="none" dirty="0" smtClean="0">
                <a:solidFill>
                  <a:schemeClr val="dk2"/>
                </a:solidFill>
                <a:latin typeface="Calibri"/>
                <a:ea typeface="Calibri"/>
                <a:cs typeface="Calibri"/>
                <a:sym typeface="Calibri"/>
              </a:rPr>
              <a:t>PHP, Python</a:t>
            </a:r>
            <a:endParaRPr lang="en-US" sz="1200" b="1" i="0" u="none" strike="noStrike" cap="none" dirty="0">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chemeClr val="dk2"/>
              </a:buClr>
              <a:buSzPct val="25000"/>
              <a:buFont typeface="Calibri"/>
              <a:buNone/>
            </a:pPr>
            <a:r>
              <a:rPr lang="en-US" sz="1200" b="1" i="0" u="none" strike="noStrike" cap="none" dirty="0">
                <a:solidFill>
                  <a:schemeClr val="dk2"/>
                </a:solidFill>
                <a:latin typeface="Calibri"/>
                <a:ea typeface="Calibri"/>
                <a:cs typeface="Calibri"/>
                <a:sym typeface="Calibri"/>
              </a:rPr>
              <a:t>GO … AND MORE</a:t>
            </a:r>
          </a:p>
        </p:txBody>
      </p:sp>
      <p:sp>
        <p:nvSpPr>
          <p:cNvPr id="21" name="Shape 308"/>
          <p:cNvSpPr txBox="1"/>
          <p:nvPr/>
        </p:nvSpPr>
        <p:spPr>
          <a:xfrm>
            <a:off x="6173644" y="1955534"/>
            <a:ext cx="1218154" cy="553996"/>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800" b="1" i="0" u="none" strike="noStrike" cap="none" dirty="0">
                <a:solidFill>
                  <a:schemeClr val="lt1"/>
                </a:solidFill>
                <a:latin typeface="Calibri"/>
                <a:ea typeface="Calibri"/>
                <a:cs typeface="Calibri"/>
                <a:sym typeface="Calibri"/>
              </a:rPr>
              <a:t>3</a:t>
            </a:r>
            <a:r>
              <a:rPr lang="en-US" sz="1800" b="1" i="0" u="none" strike="noStrike" cap="none" baseline="30000" dirty="0">
                <a:solidFill>
                  <a:schemeClr val="lt1"/>
                </a:solidFill>
                <a:latin typeface="Calibri"/>
                <a:ea typeface="Calibri"/>
                <a:cs typeface="Calibri"/>
                <a:sym typeface="Calibri"/>
              </a:rPr>
              <a:t>rd</a:t>
            </a:r>
            <a:r>
              <a:rPr lang="en-US" sz="1800" b="1" i="0" u="none" strike="noStrike" cap="none" dirty="0">
                <a:solidFill>
                  <a:schemeClr val="lt1"/>
                </a:solidFill>
                <a:latin typeface="Calibri"/>
                <a:ea typeface="Calibri"/>
                <a:cs typeface="Calibri"/>
                <a:sym typeface="Calibri"/>
              </a:rPr>
              <a:t> PARTY</a:t>
            </a:r>
          </a:p>
          <a:p>
            <a:pPr marL="0" marR="0" lvl="0" indent="0" algn="ctr" rtl="0">
              <a:lnSpc>
                <a:spcPct val="100000"/>
              </a:lnSpc>
              <a:spcBef>
                <a:spcPts val="0"/>
              </a:spcBef>
              <a:spcAft>
                <a:spcPts val="0"/>
              </a:spcAft>
              <a:buClr>
                <a:schemeClr val="lt1"/>
              </a:buClr>
              <a:buSzPct val="25000"/>
              <a:buFont typeface="Calibri"/>
              <a:buNone/>
            </a:pPr>
            <a:r>
              <a:rPr lang="en-US" sz="1200" b="1" i="0" u="none" strike="noStrike" cap="none" dirty="0">
                <a:solidFill>
                  <a:schemeClr val="lt1"/>
                </a:solidFill>
                <a:latin typeface="Calibri"/>
                <a:ea typeface="Calibri"/>
                <a:cs typeface="Calibri"/>
                <a:sym typeface="Calibri"/>
              </a:rPr>
              <a:t>(BUILDPACKS)</a:t>
            </a:r>
          </a:p>
        </p:txBody>
      </p:sp>
    </p:spTree>
    <p:extLst>
      <p:ext uri="{BB962C8B-B14F-4D97-AF65-F5344CB8AC3E}">
        <p14:creationId xmlns:p14="http://schemas.microsoft.com/office/powerpoint/2010/main" val="27667938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t>31</a:t>
            </a:fld>
            <a:endParaRPr lang="en-US"/>
          </a:p>
        </p:txBody>
      </p:sp>
      <p:sp>
        <p:nvSpPr>
          <p:cNvPr id="3" name="Shape 209"/>
          <p:cNvSpPr txBox="1">
            <a:spLocks/>
          </p:cNvSpPr>
          <p:nvPr/>
        </p:nvSpPr>
        <p:spPr>
          <a:xfrm>
            <a:off x="365761" y="624700"/>
            <a:ext cx="8412480" cy="542100"/>
          </a:xfrm>
          <a:prstGeom prst="rect">
            <a:avLst/>
          </a:prstGeom>
          <a:noFill/>
          <a:ln>
            <a:noFill/>
          </a:ln>
        </p:spPr>
        <p:txBody>
          <a:bodyPr lIns="91400" tIns="91400" rIns="91400" bIns="9140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Clr>
                <a:srgbClr val="595959"/>
              </a:buClr>
              <a:buSzPct val="25000"/>
              <a:buFont typeface="Arial"/>
              <a:buNone/>
            </a:pPr>
            <a:r>
              <a:rPr lang="en-US" sz="1800" dirty="0" smtClean="0">
                <a:solidFill>
                  <a:srgbClr val="FFFFFF"/>
                </a:solidFill>
                <a:latin typeface="Arial"/>
                <a:ea typeface="Arial"/>
                <a:cs typeface="Arial"/>
                <a:sym typeface="Arial"/>
              </a:rPr>
              <a:t>And How Pivotal Can Help</a:t>
            </a:r>
            <a:endParaRPr lang="en-US" sz="1800" dirty="0">
              <a:solidFill>
                <a:srgbClr val="FFFFFF"/>
              </a:solidFill>
              <a:latin typeface="Arial"/>
              <a:ea typeface="Arial"/>
              <a:cs typeface="Arial"/>
              <a:sym typeface="Arial"/>
            </a:endParaRPr>
          </a:p>
        </p:txBody>
      </p:sp>
      <p:sp>
        <p:nvSpPr>
          <p:cNvPr id="4" name="Shape 210"/>
          <p:cNvSpPr txBox="1">
            <a:spLocks/>
          </p:cNvSpPr>
          <p:nvPr/>
        </p:nvSpPr>
        <p:spPr>
          <a:xfrm>
            <a:off x="365760" y="169550"/>
            <a:ext cx="8412480" cy="542100"/>
          </a:xfrm>
          <a:prstGeom prst="rect">
            <a:avLst/>
          </a:prstGeom>
          <a:noFill/>
          <a:ln>
            <a:noFill/>
          </a:ln>
        </p:spPr>
        <p:txBody>
          <a:bodyPr lIns="91400" tIns="91400" rIns="91400" bIns="9140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spcBef>
                <a:spcPts val="0"/>
              </a:spcBef>
              <a:buClr>
                <a:schemeClr val="accent1"/>
              </a:buClr>
              <a:buSzPct val="25000"/>
              <a:buFont typeface="Arial"/>
              <a:buNone/>
            </a:pPr>
            <a:r>
              <a:rPr lang="en-US" sz="3200" b="1" dirty="0" smtClean="0">
                <a:solidFill>
                  <a:srgbClr val="008774"/>
                </a:solidFill>
                <a:latin typeface="Arial"/>
                <a:ea typeface="Arial"/>
                <a:cs typeface="Arial"/>
                <a:sym typeface="Arial"/>
              </a:rPr>
              <a:t>The Cloud Native Applications Journey</a:t>
            </a:r>
            <a:endParaRPr lang="en-US" sz="3200" b="1" dirty="0">
              <a:solidFill>
                <a:srgbClr val="008774"/>
              </a:solidFill>
              <a:latin typeface="Arial"/>
              <a:ea typeface="Arial"/>
              <a:cs typeface="Arial"/>
              <a:sym typeface="Arial"/>
            </a:endParaRPr>
          </a:p>
        </p:txBody>
      </p:sp>
      <p:sp>
        <p:nvSpPr>
          <p:cNvPr id="5" name="Shape 211"/>
          <p:cNvSpPr/>
          <p:nvPr/>
        </p:nvSpPr>
        <p:spPr>
          <a:xfrm>
            <a:off x="864570" y="2490547"/>
            <a:ext cx="252919" cy="252919"/>
          </a:xfrm>
          <a:prstGeom prst="ellipse">
            <a:avLst/>
          </a:prstGeom>
          <a:solidFill>
            <a:schemeClr val="lt1"/>
          </a:solidFill>
          <a:ln w="57150" cap="flat" cmpd="sng">
            <a:solidFill>
              <a:srgbClr val="00867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 name="Shape 212"/>
          <p:cNvSpPr/>
          <p:nvPr/>
        </p:nvSpPr>
        <p:spPr>
          <a:xfrm>
            <a:off x="3191000" y="2490547"/>
            <a:ext cx="252919" cy="252919"/>
          </a:xfrm>
          <a:prstGeom prst="ellipse">
            <a:avLst/>
          </a:prstGeom>
          <a:solidFill>
            <a:schemeClr val="lt1"/>
          </a:solidFill>
          <a:ln w="57150" cap="flat" cmpd="sng">
            <a:solidFill>
              <a:srgbClr val="00867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7" name="Shape 213"/>
          <p:cNvSpPr/>
          <p:nvPr/>
        </p:nvSpPr>
        <p:spPr>
          <a:xfrm>
            <a:off x="5573428" y="2490547"/>
            <a:ext cx="252919" cy="252919"/>
          </a:xfrm>
          <a:prstGeom prst="ellipse">
            <a:avLst/>
          </a:prstGeom>
          <a:solidFill>
            <a:schemeClr val="lt1"/>
          </a:solidFill>
          <a:ln w="57150" cap="flat" cmpd="sng">
            <a:solidFill>
              <a:srgbClr val="00867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8" name="Shape 214"/>
          <p:cNvSpPr/>
          <p:nvPr/>
        </p:nvSpPr>
        <p:spPr>
          <a:xfrm>
            <a:off x="7918521" y="2490547"/>
            <a:ext cx="252919" cy="252919"/>
          </a:xfrm>
          <a:prstGeom prst="ellipse">
            <a:avLst/>
          </a:prstGeom>
          <a:solidFill>
            <a:schemeClr val="lt1"/>
          </a:solidFill>
          <a:ln w="57150" cap="flat" cmpd="sng">
            <a:solidFill>
              <a:srgbClr val="00867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cxnSp>
        <p:nvCxnSpPr>
          <p:cNvPr id="9" name="Shape 215"/>
          <p:cNvCxnSpPr>
            <a:stCxn id="5" idx="6"/>
            <a:endCxn id="6" idx="2"/>
          </p:cNvCxnSpPr>
          <p:nvPr/>
        </p:nvCxnSpPr>
        <p:spPr>
          <a:xfrm>
            <a:off x="1117489" y="2617006"/>
            <a:ext cx="2073600" cy="0"/>
          </a:xfrm>
          <a:prstGeom prst="straightConnector1">
            <a:avLst/>
          </a:prstGeom>
          <a:noFill/>
          <a:ln w="12700" cap="flat" cmpd="sng">
            <a:solidFill>
              <a:srgbClr val="008673"/>
            </a:solidFill>
            <a:prstDash val="solid"/>
            <a:round/>
            <a:headEnd type="none" w="med" len="med"/>
            <a:tailEnd type="triangle" w="lg" len="lg"/>
          </a:ln>
        </p:spPr>
      </p:cxnSp>
      <p:cxnSp>
        <p:nvCxnSpPr>
          <p:cNvPr id="10" name="Shape 216"/>
          <p:cNvCxnSpPr>
            <a:stCxn id="6" idx="6"/>
            <a:endCxn id="7" idx="2"/>
          </p:cNvCxnSpPr>
          <p:nvPr/>
        </p:nvCxnSpPr>
        <p:spPr>
          <a:xfrm>
            <a:off x="3443919" y="2617006"/>
            <a:ext cx="2129400" cy="0"/>
          </a:xfrm>
          <a:prstGeom prst="straightConnector1">
            <a:avLst/>
          </a:prstGeom>
          <a:noFill/>
          <a:ln w="12700" cap="flat" cmpd="sng">
            <a:solidFill>
              <a:srgbClr val="008673"/>
            </a:solidFill>
            <a:prstDash val="solid"/>
            <a:round/>
            <a:headEnd type="none" w="med" len="med"/>
            <a:tailEnd type="triangle" w="lg" len="lg"/>
          </a:ln>
        </p:spPr>
      </p:cxnSp>
      <p:cxnSp>
        <p:nvCxnSpPr>
          <p:cNvPr id="11" name="Shape 217"/>
          <p:cNvCxnSpPr>
            <a:stCxn id="7" idx="6"/>
            <a:endCxn id="8" idx="2"/>
          </p:cNvCxnSpPr>
          <p:nvPr/>
        </p:nvCxnSpPr>
        <p:spPr>
          <a:xfrm>
            <a:off x="5826347" y="2617006"/>
            <a:ext cx="2092200" cy="0"/>
          </a:xfrm>
          <a:prstGeom prst="straightConnector1">
            <a:avLst/>
          </a:prstGeom>
          <a:noFill/>
          <a:ln w="12700" cap="flat" cmpd="sng">
            <a:solidFill>
              <a:srgbClr val="008673"/>
            </a:solidFill>
            <a:prstDash val="solid"/>
            <a:round/>
            <a:headEnd type="none" w="med" len="med"/>
            <a:tailEnd type="triangle" w="lg" len="lg"/>
          </a:ln>
        </p:spPr>
      </p:cxnSp>
      <p:sp>
        <p:nvSpPr>
          <p:cNvPr id="12" name="Shape 218"/>
          <p:cNvSpPr txBox="1"/>
          <p:nvPr/>
        </p:nvSpPr>
        <p:spPr>
          <a:xfrm>
            <a:off x="334412" y="2791310"/>
            <a:ext cx="1313231" cy="461664"/>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200" b="1" i="0" u="none" strike="noStrike" cap="none" dirty="0">
                <a:solidFill>
                  <a:srgbClr val="FFFFFF"/>
                </a:solidFill>
                <a:latin typeface="Calibri"/>
                <a:ea typeface="Calibri"/>
                <a:cs typeface="Calibri"/>
                <a:sym typeface="Calibri"/>
              </a:rPr>
              <a:t>RUNS ON  LEGACY IT</a:t>
            </a:r>
          </a:p>
        </p:txBody>
      </p:sp>
      <p:sp>
        <p:nvSpPr>
          <p:cNvPr id="13" name="Shape 219"/>
          <p:cNvSpPr txBox="1"/>
          <p:nvPr/>
        </p:nvSpPr>
        <p:spPr>
          <a:xfrm>
            <a:off x="2660842" y="2791310"/>
            <a:ext cx="1313231" cy="646331"/>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200" b="1" i="0" u="none" strike="noStrike" cap="none" dirty="0">
                <a:solidFill>
                  <a:srgbClr val="FFFFFF"/>
                </a:solidFill>
                <a:latin typeface="Calibri"/>
                <a:ea typeface="Calibri"/>
                <a:cs typeface="Calibri"/>
                <a:sym typeface="Calibri"/>
              </a:rPr>
              <a:t>RUNS ON PIVOTAL CLOUD FOUNDRY</a:t>
            </a:r>
          </a:p>
        </p:txBody>
      </p:sp>
      <p:sp>
        <p:nvSpPr>
          <p:cNvPr id="14" name="Shape 220"/>
          <p:cNvSpPr txBox="1"/>
          <p:nvPr/>
        </p:nvSpPr>
        <p:spPr>
          <a:xfrm>
            <a:off x="5043271" y="2791310"/>
            <a:ext cx="1313231" cy="646331"/>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200" b="1" i="0" u="none" strike="noStrike" cap="none" dirty="0">
                <a:solidFill>
                  <a:srgbClr val="FFFFFF"/>
                </a:solidFill>
                <a:latin typeface="Calibri"/>
                <a:ea typeface="Calibri"/>
                <a:cs typeface="Calibri"/>
                <a:sym typeface="Calibri"/>
              </a:rPr>
              <a:t>RUNS WELL ON PIVOTAL CLOUD FOUNDRY</a:t>
            </a:r>
          </a:p>
        </p:txBody>
      </p:sp>
      <p:sp>
        <p:nvSpPr>
          <p:cNvPr id="15" name="Shape 221"/>
          <p:cNvSpPr txBox="1"/>
          <p:nvPr/>
        </p:nvSpPr>
        <p:spPr>
          <a:xfrm>
            <a:off x="7388364" y="2791310"/>
            <a:ext cx="1313231" cy="646331"/>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200" b="1" i="0" u="none" strike="noStrike" cap="none" dirty="0">
                <a:solidFill>
                  <a:srgbClr val="FFFFFF"/>
                </a:solidFill>
                <a:latin typeface="Calibri"/>
                <a:ea typeface="Calibri"/>
                <a:cs typeface="Calibri"/>
                <a:sym typeface="Calibri"/>
              </a:rPr>
              <a:t>RUNS GREAT ON PIVOTAL CLOUD FOUNDRY</a:t>
            </a:r>
          </a:p>
        </p:txBody>
      </p:sp>
      <p:sp>
        <p:nvSpPr>
          <p:cNvPr id="16" name="Shape 222"/>
          <p:cNvSpPr/>
          <p:nvPr/>
        </p:nvSpPr>
        <p:spPr>
          <a:xfrm>
            <a:off x="5562639" y="1724214"/>
            <a:ext cx="252919" cy="252919"/>
          </a:xfrm>
          <a:prstGeom prst="ellipse">
            <a:avLst/>
          </a:prstGeom>
          <a:solidFill>
            <a:schemeClr val="lt1"/>
          </a:solidFill>
          <a:ln w="57150" cap="flat" cmpd="sng">
            <a:solidFill>
              <a:srgbClr val="00867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7" name="Shape 223"/>
          <p:cNvSpPr txBox="1"/>
          <p:nvPr/>
        </p:nvSpPr>
        <p:spPr>
          <a:xfrm>
            <a:off x="4914657" y="1021116"/>
            <a:ext cx="1548880" cy="646331"/>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200" b="1" i="0" u="none" strike="noStrike" cap="none" dirty="0">
                <a:solidFill>
                  <a:srgbClr val="FFFFFF"/>
                </a:solidFill>
                <a:latin typeface="Calibri"/>
                <a:ea typeface="Calibri"/>
                <a:cs typeface="Calibri"/>
                <a:sym typeface="Calibri"/>
              </a:rPr>
              <a:t>GREENFIELD, CLOUD NATIVE APP DEVELOPMENT</a:t>
            </a:r>
          </a:p>
        </p:txBody>
      </p:sp>
      <p:cxnSp>
        <p:nvCxnSpPr>
          <p:cNvPr id="18" name="Shape 224"/>
          <p:cNvCxnSpPr>
            <a:stCxn id="16" idx="6"/>
            <a:endCxn id="8" idx="0"/>
          </p:cNvCxnSpPr>
          <p:nvPr/>
        </p:nvCxnSpPr>
        <p:spPr>
          <a:xfrm>
            <a:off x="5815558" y="1850673"/>
            <a:ext cx="2229300" cy="639900"/>
          </a:xfrm>
          <a:prstGeom prst="bentConnector2">
            <a:avLst/>
          </a:prstGeom>
          <a:noFill/>
          <a:ln w="9525" cap="flat" cmpd="sng">
            <a:solidFill>
              <a:srgbClr val="008673"/>
            </a:solidFill>
            <a:prstDash val="solid"/>
            <a:round/>
            <a:headEnd type="none" w="med" len="med"/>
            <a:tailEnd type="triangle" w="lg" len="lg"/>
          </a:ln>
        </p:spPr>
      </p:cxnSp>
      <p:cxnSp>
        <p:nvCxnSpPr>
          <p:cNvPr id="19" name="Shape 225"/>
          <p:cNvCxnSpPr/>
          <p:nvPr/>
        </p:nvCxnSpPr>
        <p:spPr>
          <a:xfrm>
            <a:off x="991028" y="3446973"/>
            <a:ext cx="0" cy="233264"/>
          </a:xfrm>
          <a:prstGeom prst="straightConnector1">
            <a:avLst/>
          </a:prstGeom>
          <a:noFill/>
          <a:ln w="12700" cap="flat" cmpd="sng">
            <a:solidFill>
              <a:srgbClr val="008673"/>
            </a:solidFill>
            <a:prstDash val="solid"/>
            <a:round/>
            <a:headEnd type="none" w="med" len="med"/>
            <a:tailEnd type="triangle" w="lg" len="lg"/>
          </a:ln>
        </p:spPr>
      </p:cxnSp>
      <p:sp>
        <p:nvSpPr>
          <p:cNvPr id="20" name="Shape 226"/>
          <p:cNvSpPr/>
          <p:nvPr/>
        </p:nvSpPr>
        <p:spPr>
          <a:xfrm>
            <a:off x="62634" y="3693939"/>
            <a:ext cx="1856791" cy="830996"/>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200" b="0" i="0" u="none" strike="noStrike" cap="none">
                <a:solidFill>
                  <a:srgbClr val="FFFFFF"/>
                </a:solidFill>
                <a:latin typeface="Calibri"/>
                <a:ea typeface="Calibri"/>
                <a:cs typeface="Calibri"/>
                <a:sym typeface="Calibri"/>
              </a:rPr>
              <a:t>Your Existing Apps Running on Current-Era Stacks Supported by Time-Tested People and Process</a:t>
            </a:r>
          </a:p>
        </p:txBody>
      </p:sp>
      <p:sp>
        <p:nvSpPr>
          <p:cNvPr id="21" name="Shape 227"/>
          <p:cNvSpPr/>
          <p:nvPr/>
        </p:nvSpPr>
        <p:spPr>
          <a:xfrm>
            <a:off x="1397554" y="2481855"/>
            <a:ext cx="1507758" cy="261608"/>
          </a:xfrm>
          <a:prstGeom prst="rect">
            <a:avLst/>
          </a:prstGeom>
          <a:solidFill>
            <a:schemeClr val="lt1"/>
          </a:solidFill>
          <a:ln w="9525"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100" b="0" i="0" u="none" strike="noStrike" cap="none">
                <a:solidFill>
                  <a:schemeClr val="dk2"/>
                </a:solidFill>
                <a:latin typeface="Calibri"/>
                <a:ea typeface="Calibri"/>
                <a:cs typeface="Calibri"/>
                <a:sym typeface="Calibri"/>
              </a:rPr>
              <a:t>APPS REPLATFORMING</a:t>
            </a:r>
          </a:p>
        </p:txBody>
      </p:sp>
      <p:cxnSp>
        <p:nvCxnSpPr>
          <p:cNvPr id="22" name="Shape 228"/>
          <p:cNvCxnSpPr/>
          <p:nvPr/>
        </p:nvCxnSpPr>
        <p:spPr>
          <a:xfrm>
            <a:off x="3317457" y="3446973"/>
            <a:ext cx="0" cy="233264"/>
          </a:xfrm>
          <a:prstGeom prst="straightConnector1">
            <a:avLst/>
          </a:prstGeom>
          <a:noFill/>
          <a:ln w="12700" cap="flat" cmpd="sng">
            <a:solidFill>
              <a:srgbClr val="008673"/>
            </a:solidFill>
            <a:prstDash val="solid"/>
            <a:round/>
            <a:headEnd type="none" w="med" len="med"/>
            <a:tailEnd type="triangle" w="lg" len="lg"/>
          </a:ln>
        </p:spPr>
      </p:cxnSp>
      <p:sp>
        <p:nvSpPr>
          <p:cNvPr id="23" name="Shape 229"/>
          <p:cNvSpPr/>
          <p:nvPr/>
        </p:nvSpPr>
        <p:spPr>
          <a:xfrm>
            <a:off x="2389065" y="3693939"/>
            <a:ext cx="1856791" cy="830996"/>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200" b="0" i="0" u="none" strike="noStrike" cap="none" dirty="0">
                <a:solidFill>
                  <a:srgbClr val="FFFFFF"/>
                </a:solidFill>
                <a:latin typeface="Calibri"/>
                <a:ea typeface="Calibri"/>
                <a:cs typeface="Calibri"/>
                <a:sym typeface="Calibri"/>
              </a:rPr>
              <a:t>Suitable Apps Moved to PCF with Minimal Code Change; Better Ops Thanks to Platform Automation</a:t>
            </a:r>
          </a:p>
        </p:txBody>
      </p:sp>
      <p:sp>
        <p:nvSpPr>
          <p:cNvPr id="24" name="Shape 230"/>
          <p:cNvSpPr/>
          <p:nvPr/>
        </p:nvSpPr>
        <p:spPr>
          <a:xfrm>
            <a:off x="5860532" y="2481855"/>
            <a:ext cx="1975240" cy="261608"/>
          </a:xfrm>
          <a:prstGeom prst="rect">
            <a:avLst/>
          </a:prstGeom>
          <a:solidFill>
            <a:schemeClr val="lt1"/>
          </a:solidFill>
          <a:ln w="9525"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100" b="0" i="0" u="none" strike="noStrike" cap="none">
                <a:solidFill>
                  <a:schemeClr val="dk2"/>
                </a:solidFill>
                <a:latin typeface="Calibri"/>
                <a:ea typeface="Calibri"/>
                <a:cs typeface="Calibri"/>
                <a:sym typeface="Calibri"/>
              </a:rPr>
              <a:t>OPS &amp; ORG TRANSFORMATION</a:t>
            </a:r>
          </a:p>
        </p:txBody>
      </p:sp>
      <p:sp>
        <p:nvSpPr>
          <p:cNvPr id="25" name="Shape 231"/>
          <p:cNvSpPr/>
          <p:nvPr/>
        </p:nvSpPr>
        <p:spPr>
          <a:xfrm>
            <a:off x="6000196" y="1722985"/>
            <a:ext cx="1860143" cy="261608"/>
          </a:xfrm>
          <a:prstGeom prst="rect">
            <a:avLst/>
          </a:prstGeom>
          <a:solidFill>
            <a:schemeClr val="lt1"/>
          </a:solidFill>
          <a:ln w="9525"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100" b="0" i="0" u="none" strike="noStrike" cap="none">
                <a:solidFill>
                  <a:schemeClr val="dk2"/>
                </a:solidFill>
                <a:latin typeface="Calibri"/>
                <a:ea typeface="Calibri"/>
                <a:cs typeface="Calibri"/>
                <a:sym typeface="Calibri"/>
              </a:rPr>
              <a:t>PIVOTAL LABS ENGAGEMENT</a:t>
            </a:r>
          </a:p>
        </p:txBody>
      </p:sp>
      <p:cxnSp>
        <p:nvCxnSpPr>
          <p:cNvPr id="26" name="Shape 232"/>
          <p:cNvCxnSpPr/>
          <p:nvPr/>
        </p:nvCxnSpPr>
        <p:spPr>
          <a:xfrm>
            <a:off x="5699885" y="3446973"/>
            <a:ext cx="0" cy="233264"/>
          </a:xfrm>
          <a:prstGeom prst="straightConnector1">
            <a:avLst/>
          </a:prstGeom>
          <a:noFill/>
          <a:ln w="12700" cap="flat" cmpd="sng">
            <a:solidFill>
              <a:srgbClr val="008673"/>
            </a:solidFill>
            <a:prstDash val="solid"/>
            <a:round/>
            <a:headEnd type="none" w="med" len="med"/>
            <a:tailEnd type="triangle" w="lg" len="lg"/>
          </a:ln>
        </p:spPr>
      </p:cxnSp>
      <p:sp>
        <p:nvSpPr>
          <p:cNvPr id="27" name="Shape 233"/>
          <p:cNvSpPr/>
          <p:nvPr/>
        </p:nvSpPr>
        <p:spPr>
          <a:xfrm>
            <a:off x="4771492" y="3693939"/>
            <a:ext cx="1856791" cy="1015661"/>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200" b="0" i="0" u="none" strike="noStrike" cap="none" dirty="0">
                <a:solidFill>
                  <a:srgbClr val="FFFFFF"/>
                </a:solidFill>
                <a:latin typeface="Calibri"/>
                <a:ea typeface="Calibri"/>
                <a:cs typeface="Calibri"/>
                <a:sym typeface="Calibri"/>
              </a:rPr>
              <a:t>Legacy Apps Refactored Using 12-Factor Principles and Modern Software Process (TDD, CI/CD), Optimized for PCF </a:t>
            </a:r>
          </a:p>
        </p:txBody>
      </p:sp>
      <p:cxnSp>
        <p:nvCxnSpPr>
          <p:cNvPr id="28" name="Shape 234"/>
          <p:cNvCxnSpPr/>
          <p:nvPr/>
        </p:nvCxnSpPr>
        <p:spPr>
          <a:xfrm>
            <a:off x="8044978" y="3446973"/>
            <a:ext cx="0" cy="233264"/>
          </a:xfrm>
          <a:prstGeom prst="straightConnector1">
            <a:avLst/>
          </a:prstGeom>
          <a:noFill/>
          <a:ln w="12700" cap="flat" cmpd="sng">
            <a:solidFill>
              <a:srgbClr val="008673"/>
            </a:solidFill>
            <a:prstDash val="solid"/>
            <a:round/>
            <a:headEnd type="none" w="med" len="med"/>
            <a:tailEnd type="triangle" w="lg" len="lg"/>
          </a:ln>
        </p:spPr>
      </p:cxnSp>
      <p:sp>
        <p:nvSpPr>
          <p:cNvPr id="29" name="Shape 235"/>
          <p:cNvSpPr/>
          <p:nvPr/>
        </p:nvSpPr>
        <p:spPr>
          <a:xfrm>
            <a:off x="7116585" y="3693939"/>
            <a:ext cx="1856791" cy="1015661"/>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200" b="0" i="0" u="none" strike="noStrike" cap="none" dirty="0">
                <a:solidFill>
                  <a:srgbClr val="FFFFFF"/>
                </a:solidFill>
                <a:latin typeface="Calibri"/>
                <a:ea typeface="Calibri"/>
                <a:cs typeface="Calibri"/>
                <a:sym typeface="Calibri"/>
              </a:rPr>
              <a:t>Cross-Functional Teams Delivering Continuous Software Updates Into PCF End-to-End Through Modern Principles</a:t>
            </a:r>
          </a:p>
        </p:txBody>
      </p:sp>
      <p:sp>
        <p:nvSpPr>
          <p:cNvPr id="30" name="Shape 236"/>
          <p:cNvSpPr/>
          <p:nvPr/>
        </p:nvSpPr>
        <p:spPr>
          <a:xfrm>
            <a:off x="6558682" y="1021116"/>
            <a:ext cx="2056402" cy="646331"/>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2"/>
              </a:buClr>
              <a:buSzPct val="25000"/>
              <a:buFont typeface="Calibri"/>
              <a:buNone/>
            </a:pPr>
            <a:r>
              <a:rPr lang="en-US" sz="1200" b="0" i="0" u="none" strike="noStrike" cap="none" dirty="0">
                <a:solidFill>
                  <a:srgbClr val="FFFFFF"/>
                </a:solidFill>
                <a:latin typeface="Calibri"/>
                <a:ea typeface="Calibri"/>
                <a:cs typeface="Calibri"/>
                <a:sym typeface="Calibri"/>
              </a:rPr>
              <a:t>Your People Paired With Us in Our Lab Building Modern Software from the Ground Up</a:t>
            </a:r>
          </a:p>
        </p:txBody>
      </p:sp>
      <p:cxnSp>
        <p:nvCxnSpPr>
          <p:cNvPr id="31" name="Shape 237"/>
          <p:cNvCxnSpPr/>
          <p:nvPr/>
        </p:nvCxnSpPr>
        <p:spPr>
          <a:xfrm>
            <a:off x="6299412" y="1341548"/>
            <a:ext cx="259269" cy="2733"/>
          </a:xfrm>
          <a:prstGeom prst="straightConnector1">
            <a:avLst/>
          </a:prstGeom>
          <a:noFill/>
          <a:ln w="12700" cap="flat" cmpd="sng">
            <a:solidFill>
              <a:srgbClr val="008673"/>
            </a:solidFill>
            <a:prstDash val="solid"/>
            <a:round/>
            <a:headEnd type="none" w="med" len="med"/>
            <a:tailEnd type="triangle" w="lg" len="lg"/>
          </a:ln>
        </p:spPr>
      </p:cxnSp>
      <p:cxnSp>
        <p:nvCxnSpPr>
          <p:cNvPr id="32" name="Shape 238"/>
          <p:cNvCxnSpPr/>
          <p:nvPr/>
        </p:nvCxnSpPr>
        <p:spPr>
          <a:xfrm rot="10800000" flipH="1">
            <a:off x="1117487" y="2255505"/>
            <a:ext cx="2479199" cy="361499"/>
          </a:xfrm>
          <a:prstGeom prst="bentConnector3">
            <a:avLst>
              <a:gd name="adj1" fmla="val 5330"/>
            </a:avLst>
          </a:prstGeom>
          <a:noFill/>
          <a:ln w="9525" cap="flat" cmpd="sng">
            <a:solidFill>
              <a:srgbClr val="008673"/>
            </a:solidFill>
            <a:prstDash val="solid"/>
            <a:round/>
            <a:headEnd type="none" w="med" len="med"/>
            <a:tailEnd type="none" w="med" len="med"/>
          </a:ln>
        </p:spPr>
      </p:cxnSp>
      <p:cxnSp>
        <p:nvCxnSpPr>
          <p:cNvPr id="33" name="Shape 239"/>
          <p:cNvCxnSpPr/>
          <p:nvPr/>
        </p:nvCxnSpPr>
        <p:spPr>
          <a:xfrm>
            <a:off x="3596639" y="2252343"/>
            <a:ext cx="0" cy="365759"/>
          </a:xfrm>
          <a:prstGeom prst="straightConnector1">
            <a:avLst/>
          </a:prstGeom>
          <a:noFill/>
          <a:ln w="9525" cap="flat" cmpd="sng">
            <a:solidFill>
              <a:srgbClr val="008673"/>
            </a:solidFill>
            <a:prstDash val="solid"/>
            <a:round/>
            <a:headEnd type="none" w="med" len="med"/>
            <a:tailEnd type="none" w="med" len="med"/>
          </a:ln>
        </p:spPr>
      </p:cxnSp>
      <p:cxnSp>
        <p:nvCxnSpPr>
          <p:cNvPr id="34" name="Shape 240"/>
          <p:cNvCxnSpPr/>
          <p:nvPr/>
        </p:nvCxnSpPr>
        <p:spPr>
          <a:xfrm>
            <a:off x="3708785" y="2612733"/>
            <a:ext cx="85723" cy="3174"/>
          </a:xfrm>
          <a:prstGeom prst="straightConnector1">
            <a:avLst/>
          </a:prstGeom>
          <a:noFill/>
          <a:ln w="9525" cap="flat" cmpd="sng">
            <a:solidFill>
              <a:srgbClr val="008673"/>
            </a:solidFill>
            <a:prstDash val="solid"/>
            <a:round/>
            <a:headEnd type="none" w="med" len="med"/>
            <a:tailEnd type="triangle" w="lg" len="lg"/>
          </a:ln>
        </p:spPr>
      </p:cxnSp>
      <p:sp>
        <p:nvSpPr>
          <p:cNvPr id="35" name="Shape 241"/>
          <p:cNvSpPr/>
          <p:nvPr/>
        </p:nvSpPr>
        <p:spPr>
          <a:xfrm>
            <a:off x="3749662" y="2481855"/>
            <a:ext cx="1518021" cy="261608"/>
          </a:xfrm>
          <a:prstGeom prst="rect">
            <a:avLst/>
          </a:prstGeom>
          <a:solidFill>
            <a:schemeClr val="lt1"/>
          </a:solidFill>
          <a:ln w="9525"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100" b="0" i="0" u="none" strike="noStrike" cap="none">
                <a:solidFill>
                  <a:schemeClr val="dk2"/>
                </a:solidFill>
                <a:latin typeface="Calibri"/>
                <a:ea typeface="Calibri"/>
                <a:cs typeface="Calibri"/>
                <a:sym typeface="Calibri"/>
              </a:rPr>
              <a:t>APPS MODERNIZATION</a:t>
            </a:r>
          </a:p>
        </p:txBody>
      </p:sp>
    </p:spTree>
    <p:extLst>
      <p:ext uri="{BB962C8B-B14F-4D97-AF65-F5344CB8AC3E}">
        <p14:creationId xmlns:p14="http://schemas.microsoft.com/office/powerpoint/2010/main" val="27048928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008774"/>
                </a:solidFill>
              </a:rPr>
              <a:t>B r e a k</a:t>
            </a:r>
            <a:endParaRPr lang="en" sz="2100" b="1" cap="all" dirty="0">
              <a:solidFill>
                <a:srgbClr val="008774"/>
              </a:solidFill>
            </a:endParaRPr>
          </a:p>
        </p:txBody>
      </p:sp>
      <p:pic>
        <p:nvPicPr>
          <p:cNvPr id="9" name="Picture 8" descr="Walt-disney-symbo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6831" y="2433405"/>
            <a:ext cx="1166838" cy="774664"/>
          </a:xfrm>
          <a:prstGeom prst="rect">
            <a:avLst/>
          </a:prstGeom>
        </p:spPr>
      </p:pic>
    </p:spTree>
    <p:extLst>
      <p:ext uri="{BB962C8B-B14F-4D97-AF65-F5344CB8AC3E}">
        <p14:creationId xmlns:p14="http://schemas.microsoft.com/office/powerpoint/2010/main" val="41000464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6" name="Rounded Rectangle 5"/>
          <p:cNvSpPr/>
          <p:nvPr/>
        </p:nvSpPr>
        <p:spPr>
          <a:xfrm>
            <a:off x="372237" y="1524000"/>
            <a:ext cx="4406138" cy="219075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489591" y="1690778"/>
            <a:ext cx="4157481" cy="1776261"/>
          </a:xfrm>
          <a:prstGeom prst="rect">
            <a:avLst/>
          </a:prstGeom>
        </p:spPr>
      </p:pic>
      <p:pic>
        <p:nvPicPr>
          <p:cNvPr id="3" name="Picture 2"/>
          <p:cNvPicPr>
            <a:picLocks noChangeAspect="1"/>
          </p:cNvPicPr>
          <p:nvPr/>
        </p:nvPicPr>
        <p:blipFill>
          <a:blip r:embed="rId4"/>
          <a:stretch>
            <a:fillRect/>
          </a:stretch>
        </p:blipFill>
        <p:spPr>
          <a:xfrm>
            <a:off x="5201920" y="11374"/>
            <a:ext cx="3860800" cy="4339375"/>
          </a:xfrm>
          <a:prstGeom prst="rect">
            <a:avLst/>
          </a:prstGeom>
        </p:spPr>
      </p:pic>
      <p:sp>
        <p:nvSpPr>
          <p:cNvPr id="9" name="Shape 264"/>
          <p:cNvSpPr txBox="1"/>
          <p:nvPr/>
        </p:nvSpPr>
        <p:spPr>
          <a:xfrm>
            <a:off x="1286637" y="4447453"/>
            <a:ext cx="2408835" cy="348794"/>
          </a:xfrm>
          <a:prstGeom prst="rect">
            <a:avLst/>
          </a:prstGeom>
          <a:noFill/>
          <a:ln>
            <a:noFill/>
          </a:ln>
        </p:spPr>
        <p:txBody>
          <a:bodyPr lIns="50775" tIns="50775" rIns="50775" bIns="50775" anchor="ctr" anchorCtr="0">
            <a:noAutofit/>
          </a:bodyPr>
          <a:lstStyle/>
          <a:p>
            <a:pPr marL="0" marR="0" lvl="0" indent="0" algn="ctr" rtl="0">
              <a:spcBef>
                <a:spcPts val="0"/>
              </a:spcBef>
              <a:buSzPct val="25000"/>
              <a:buNone/>
            </a:pPr>
            <a:r>
              <a:rPr lang="en-US" b="0" i="0" u="none" strike="noStrike" cap="none" baseline="0" dirty="0" smtClean="0">
                <a:solidFill>
                  <a:srgbClr val="FFFFFF"/>
                </a:solidFill>
                <a:latin typeface="Arial"/>
                <a:ea typeface="Helvetica Neue"/>
                <a:cs typeface="Arial"/>
                <a:sym typeface="Helvetica Neue"/>
              </a:rPr>
              <a:t>From the outsiders</a:t>
            </a:r>
            <a:endParaRPr lang="en-US" b="0" i="0" u="none" strike="noStrike" cap="none" baseline="0" dirty="0">
              <a:solidFill>
                <a:srgbClr val="FFFFFF"/>
              </a:solidFill>
              <a:latin typeface="Arial"/>
              <a:ea typeface="Helvetica Neue"/>
              <a:cs typeface="Arial"/>
              <a:sym typeface="Helvetica Neue"/>
            </a:endParaRPr>
          </a:p>
        </p:txBody>
      </p:sp>
      <p:cxnSp>
        <p:nvCxnSpPr>
          <p:cNvPr id="5" name="Straight Connector 4"/>
          <p:cNvCxnSpPr/>
          <p:nvPr/>
        </p:nvCxnSpPr>
        <p:spPr>
          <a:xfrm>
            <a:off x="4903055" y="1030771"/>
            <a:ext cx="0" cy="3694358"/>
          </a:xfrm>
          <a:prstGeom prst="line">
            <a:avLst/>
          </a:prstGeom>
          <a:ln w="9525" cmpd="sng">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sp>
        <p:nvSpPr>
          <p:cNvPr id="12" name="Shape 264"/>
          <p:cNvSpPr txBox="1"/>
          <p:nvPr/>
        </p:nvSpPr>
        <p:spPr>
          <a:xfrm>
            <a:off x="5405402" y="4447453"/>
            <a:ext cx="2953648" cy="348794"/>
          </a:xfrm>
          <a:prstGeom prst="rect">
            <a:avLst/>
          </a:prstGeom>
          <a:noFill/>
          <a:ln>
            <a:noFill/>
          </a:ln>
        </p:spPr>
        <p:txBody>
          <a:bodyPr lIns="50775" tIns="50775" rIns="50775" bIns="50775" anchor="ctr" anchorCtr="0">
            <a:noAutofit/>
          </a:bodyPr>
          <a:lstStyle/>
          <a:p>
            <a:pPr marL="0" marR="0" lvl="0" indent="0" algn="ctr" rtl="0">
              <a:spcBef>
                <a:spcPts val="0"/>
              </a:spcBef>
              <a:buSzPct val="25000"/>
              <a:buNone/>
            </a:pPr>
            <a:r>
              <a:rPr lang="en-US" b="0" i="0" u="none" strike="noStrike" cap="none" baseline="0" dirty="0" smtClean="0">
                <a:solidFill>
                  <a:srgbClr val="FFFFFF"/>
                </a:solidFill>
                <a:latin typeface="Arial"/>
                <a:ea typeface="Helvetica Neue"/>
                <a:cs typeface="Arial"/>
                <a:sym typeface="Helvetica Neue"/>
              </a:rPr>
              <a:t>From the </a:t>
            </a:r>
            <a:r>
              <a:rPr lang="en-US" dirty="0" smtClean="0">
                <a:solidFill>
                  <a:srgbClr val="FFFFFF"/>
                </a:solidFill>
                <a:latin typeface="Arial"/>
                <a:ea typeface="Helvetica Neue"/>
                <a:cs typeface="Arial"/>
                <a:sym typeface="Helvetica Neue"/>
              </a:rPr>
              <a:t>uber in</a:t>
            </a:r>
            <a:r>
              <a:rPr lang="en-US" b="0" i="0" u="none" strike="noStrike" cap="none" baseline="0" dirty="0" smtClean="0">
                <a:solidFill>
                  <a:srgbClr val="FFFFFF"/>
                </a:solidFill>
                <a:latin typeface="Arial"/>
                <a:ea typeface="Helvetica Neue"/>
                <a:cs typeface="Arial"/>
                <a:sym typeface="Helvetica Neue"/>
              </a:rPr>
              <a:t>sider</a:t>
            </a:r>
            <a:endParaRPr lang="en-US" b="0" i="0" u="none" strike="noStrike" cap="none" baseline="0" dirty="0">
              <a:solidFill>
                <a:srgbClr val="FFFFFF"/>
              </a:solidFill>
              <a:latin typeface="Arial"/>
              <a:ea typeface="Helvetica Neue"/>
              <a:cs typeface="Arial"/>
              <a:sym typeface="Helvetica Neue"/>
            </a:endParaRPr>
          </a:p>
        </p:txBody>
      </p:sp>
      <p:sp>
        <p:nvSpPr>
          <p:cNvPr id="4" name="Title 3"/>
          <p:cNvSpPr>
            <a:spLocks noGrp="1"/>
          </p:cNvSpPr>
          <p:nvPr>
            <p:ph type="title"/>
          </p:nvPr>
        </p:nvSpPr>
        <p:spPr/>
        <p:txBody>
          <a:bodyPr/>
          <a:lstStyle/>
          <a:p>
            <a:r>
              <a:rPr lang="en-US" dirty="0" smtClean="0"/>
              <a:t>Disruption to Enterprise</a:t>
            </a:r>
            <a:br>
              <a:rPr lang="en-US" dirty="0" smtClean="0"/>
            </a:br>
            <a:r>
              <a:rPr lang="en-US" dirty="0" smtClean="0"/>
              <a:t>IT is Already Here</a:t>
            </a:r>
            <a:endParaRPr lang="en-US" dirty="0"/>
          </a:p>
        </p:txBody>
      </p:sp>
    </p:spTree>
    <p:extLst>
      <p:ext uri="{BB962C8B-B14F-4D97-AF65-F5344CB8AC3E}">
        <p14:creationId xmlns:p14="http://schemas.microsoft.com/office/powerpoint/2010/main" val="77310757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ppt_x"/>
                                          </p:val>
                                        </p:tav>
                                        <p:tav tm="100000">
                                          <p:val>
                                            <p:strVal val="#ppt_x"/>
                                          </p:val>
                                        </p:tav>
                                      </p:tavLst>
                                    </p:anim>
                                    <p:anim calcmode="lin" valueType="num">
                                      <p:cBhvr additive="base">
                                        <p:cTn id="11" dur="500" fill="hold"/>
                                        <p:tgtEl>
                                          <p:spTgt spid="2"/>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ppt_x"/>
                                          </p:val>
                                        </p:tav>
                                        <p:tav tm="100000">
                                          <p:val>
                                            <p:strVal val="#ppt_x"/>
                                          </p:val>
                                        </p:tav>
                                      </p:tavLst>
                                    </p:anim>
                                    <p:anim calcmode="lin" valueType="num">
                                      <p:cBhvr additive="base">
                                        <p:cTn id="21" dur="500" fill="hold"/>
                                        <p:tgtEl>
                                          <p:spTgt spid="3"/>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8" name="Shape 488"/>
          <p:cNvSpPr/>
          <p:nvPr/>
        </p:nvSpPr>
        <p:spPr>
          <a:xfrm>
            <a:off x="4801148" y="1374580"/>
            <a:ext cx="3937000"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bg1"/>
                </a:solidFill>
                <a:latin typeface="Arial"/>
                <a:ea typeface="Helvetica Neue"/>
                <a:cs typeface="Arial"/>
                <a:sym typeface="Helvetica Neue"/>
              </a:rPr>
              <a:t>“Two people built an app and got it into the App Store in five weeks” </a:t>
            </a:r>
          </a:p>
        </p:txBody>
      </p:sp>
      <p:sp>
        <p:nvSpPr>
          <p:cNvPr id="489" name="Shape 489"/>
          <p:cNvSpPr/>
          <p:nvPr/>
        </p:nvSpPr>
        <p:spPr>
          <a:xfrm>
            <a:off x="521438" y="1368654"/>
            <a:ext cx="4572000"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bg1"/>
                </a:solidFill>
                <a:latin typeface="Arial"/>
                <a:ea typeface="Helvetica Neue"/>
                <a:cs typeface="Arial"/>
                <a:sym typeface="Helvetica Neue"/>
              </a:rPr>
              <a:t>“I said to my vendors, I don’t want five years ago. I want five years from now. </a:t>
            </a:r>
          </a:p>
        </p:txBody>
      </p:sp>
      <p:sp>
        <p:nvSpPr>
          <p:cNvPr id="490" name="Shape 490"/>
          <p:cNvSpPr/>
          <p:nvPr/>
        </p:nvSpPr>
        <p:spPr>
          <a:xfrm>
            <a:off x="750750" y="3145185"/>
            <a:ext cx="7642498" cy="923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bg1"/>
                </a:solidFill>
                <a:latin typeface="Arial"/>
                <a:ea typeface="Helvetica Neue"/>
                <a:cs typeface="Arial"/>
                <a:sym typeface="Helvetica Neue"/>
              </a:rPr>
              <a:t>“The adopters we speak to today, like GE, HP, </a:t>
            </a:r>
            <a:r>
              <a:rPr lang="en-US" sz="1800" b="0" i="0" u="none" strike="noStrike" cap="none" baseline="0" dirty="0" err="1">
                <a:solidFill>
                  <a:schemeClr val="bg1"/>
                </a:solidFill>
                <a:latin typeface="Arial"/>
                <a:ea typeface="Helvetica Neue"/>
                <a:cs typeface="Arial"/>
                <a:sym typeface="Helvetica Neue"/>
              </a:rPr>
              <a:t>Equinix</a:t>
            </a:r>
            <a:r>
              <a:rPr lang="en-US" sz="1800" b="0" i="0" u="none" strike="noStrike" cap="none" baseline="0" dirty="0">
                <a:solidFill>
                  <a:schemeClr val="bg1"/>
                </a:solidFill>
                <a:latin typeface="Arial"/>
                <a:ea typeface="Helvetica Neue"/>
                <a:cs typeface="Arial"/>
                <a:sym typeface="Helvetica Neue"/>
              </a:rPr>
              <a:t>, PayPal, Capital One, Goldman Sachs, </a:t>
            </a:r>
            <a:r>
              <a:rPr lang="en-US" sz="1800" b="0" i="0" u="none" strike="noStrike" cap="none" baseline="0" dirty="0" err="1">
                <a:solidFill>
                  <a:schemeClr val="bg1"/>
                </a:solidFill>
                <a:latin typeface="Arial"/>
                <a:ea typeface="Helvetica Neue"/>
                <a:cs typeface="Arial"/>
                <a:sym typeface="Helvetica Neue"/>
              </a:rPr>
              <a:t>Airbnb</a:t>
            </a:r>
            <a:r>
              <a:rPr lang="en-US" sz="1800" b="0" i="0" u="none" strike="noStrike" cap="none" baseline="0" dirty="0">
                <a:solidFill>
                  <a:schemeClr val="bg1"/>
                </a:solidFill>
                <a:latin typeface="Arial"/>
                <a:ea typeface="Helvetica Neue"/>
                <a:cs typeface="Arial"/>
                <a:sym typeface="Helvetica Neue"/>
              </a:rPr>
              <a:t>, </a:t>
            </a:r>
            <a:r>
              <a:rPr lang="en-US" sz="1800" b="0" i="0" u="none" strike="noStrike" cap="none" baseline="0" dirty="0" err="1">
                <a:solidFill>
                  <a:schemeClr val="bg1"/>
                </a:solidFill>
                <a:latin typeface="Arial"/>
                <a:ea typeface="Helvetica Neue"/>
                <a:cs typeface="Arial"/>
                <a:sym typeface="Helvetica Neue"/>
              </a:rPr>
              <a:t>Medallia</a:t>
            </a:r>
            <a:r>
              <a:rPr lang="en-US" sz="1800" b="0" i="0" u="none" strike="noStrike" cap="none" baseline="0" dirty="0">
                <a:solidFill>
                  <a:schemeClr val="bg1"/>
                </a:solidFill>
                <a:latin typeface="Arial"/>
                <a:ea typeface="Helvetica Neue"/>
                <a:cs typeface="Arial"/>
                <a:sym typeface="Helvetica Neue"/>
              </a:rPr>
              <a:t>, Square, and </a:t>
            </a:r>
            <a:r>
              <a:rPr lang="en-US" sz="1800" b="0" i="0" u="none" strike="noStrike" cap="none" baseline="0" dirty="0" err="1">
                <a:solidFill>
                  <a:schemeClr val="bg1"/>
                </a:solidFill>
                <a:latin typeface="Arial"/>
                <a:ea typeface="Helvetica Neue"/>
                <a:cs typeface="Arial"/>
                <a:sym typeface="Helvetica Neue"/>
              </a:rPr>
              <a:t>Xoom</a:t>
            </a:r>
            <a:r>
              <a:rPr lang="en-US" sz="1800" b="0" i="0" u="none" strike="noStrike" cap="none" baseline="0" dirty="0">
                <a:solidFill>
                  <a:schemeClr val="bg1"/>
                </a:solidFill>
                <a:latin typeface="Arial"/>
                <a:ea typeface="Helvetica Neue"/>
                <a:cs typeface="Arial"/>
                <a:sym typeface="Helvetica Neue"/>
              </a:rPr>
              <a:t> say that microservices are well worth the tradeoffs.” </a:t>
            </a:r>
          </a:p>
        </p:txBody>
      </p:sp>
      <p:pic>
        <p:nvPicPr>
          <p:cNvPr id="491" name="Shape 491"/>
          <p:cNvPicPr preferRelativeResize="0"/>
          <p:nvPr/>
        </p:nvPicPr>
        <p:blipFill rotWithShape="1">
          <a:blip r:embed="rId3">
            <a:alphaModFix/>
          </a:blip>
          <a:srcRect/>
          <a:stretch/>
        </p:blipFill>
        <p:spPr>
          <a:xfrm>
            <a:off x="1468783" y="2079696"/>
            <a:ext cx="1929656" cy="968304"/>
          </a:xfrm>
          <a:prstGeom prst="rect">
            <a:avLst/>
          </a:prstGeom>
          <a:noFill/>
          <a:ln>
            <a:noFill/>
          </a:ln>
        </p:spPr>
      </p:pic>
      <p:pic>
        <p:nvPicPr>
          <p:cNvPr id="492" name="Shape 492"/>
          <p:cNvPicPr preferRelativeResize="0"/>
          <p:nvPr/>
        </p:nvPicPr>
        <p:blipFill rotWithShape="1">
          <a:blip r:embed="rId4">
            <a:alphaModFix/>
          </a:blip>
          <a:srcRect/>
          <a:stretch/>
        </p:blipFill>
        <p:spPr>
          <a:xfrm>
            <a:off x="5795303" y="2188603"/>
            <a:ext cx="2023480" cy="550180"/>
          </a:xfrm>
          <a:prstGeom prst="rect">
            <a:avLst/>
          </a:prstGeom>
          <a:noFill/>
          <a:ln>
            <a:noFill/>
          </a:ln>
        </p:spPr>
      </p:pic>
      <p:pic>
        <p:nvPicPr>
          <p:cNvPr id="493" name="Shape 493"/>
          <p:cNvPicPr preferRelativeResize="0"/>
          <p:nvPr/>
        </p:nvPicPr>
        <p:blipFill rotWithShape="1">
          <a:blip r:embed="rId5">
            <a:alphaModFix/>
          </a:blip>
          <a:srcRect/>
          <a:stretch/>
        </p:blipFill>
        <p:spPr>
          <a:xfrm>
            <a:off x="3070832" y="4194847"/>
            <a:ext cx="2985037" cy="557603"/>
          </a:xfrm>
          <a:prstGeom prst="rect">
            <a:avLst/>
          </a:prstGeom>
          <a:solidFill>
            <a:schemeClr val="bg1"/>
          </a:solidFill>
          <a:ln>
            <a:noFill/>
          </a:ln>
        </p:spPr>
      </p:pic>
      <p:sp>
        <p:nvSpPr>
          <p:cNvPr id="2" name="Title 1"/>
          <p:cNvSpPr>
            <a:spLocks noGrp="1"/>
          </p:cNvSpPr>
          <p:nvPr>
            <p:ph type="title"/>
          </p:nvPr>
        </p:nvSpPr>
        <p:spPr/>
        <p:txBody>
          <a:bodyPr/>
          <a:lstStyle/>
          <a:p>
            <a:r>
              <a:rPr lang="en-US" dirty="0" smtClean="0"/>
              <a:t>Fortune 500 Companies are Using Cloud Native Deployment Models</a:t>
            </a:r>
            <a:endParaRPr lang="en-US" dirty="0"/>
          </a:p>
        </p:txBody>
      </p:sp>
    </p:spTree>
    <p:extLst>
      <p:ext uri="{BB962C8B-B14F-4D97-AF65-F5344CB8AC3E}">
        <p14:creationId xmlns:p14="http://schemas.microsoft.com/office/powerpoint/2010/main" val="35571873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81" name="Shape 281"/>
          <p:cNvSpPr/>
          <p:nvPr/>
        </p:nvSpPr>
        <p:spPr>
          <a:xfrm>
            <a:off x="1804965" y="4123267"/>
            <a:ext cx="6958036" cy="907343"/>
          </a:xfrm>
          <a:prstGeom prst="rect">
            <a:avLst/>
          </a:prstGeom>
          <a:noFill/>
          <a:ln>
            <a:noFill/>
          </a:ln>
        </p:spPr>
        <p:txBody>
          <a:bodyPr lIns="91425" tIns="45700" rIns="91425" bIns="45700" anchor="t" anchorCtr="0">
            <a:noAutofit/>
          </a:bodyPr>
          <a:lstStyle/>
          <a:p>
            <a:pPr lvl="0" algn="ctr">
              <a:buSzPct val="25000"/>
            </a:pPr>
            <a:r>
              <a:rPr lang="en-US" dirty="0" smtClean="0">
                <a:solidFill>
                  <a:schemeClr val="bg1"/>
                </a:solidFill>
                <a:latin typeface="Arial"/>
                <a:cs typeface="Arial"/>
              </a:rPr>
              <a:t>Can you deliver full CI</a:t>
            </a:r>
            <a:r>
              <a:rPr lang="en-US" dirty="0">
                <a:solidFill>
                  <a:schemeClr val="bg1"/>
                </a:solidFill>
                <a:latin typeface="Arial"/>
                <a:cs typeface="Arial"/>
              </a:rPr>
              <a:t>/CD for every major </a:t>
            </a:r>
            <a:r>
              <a:rPr lang="en-US" dirty="0" smtClean="0">
                <a:solidFill>
                  <a:schemeClr val="bg1"/>
                </a:solidFill>
                <a:latin typeface="Arial"/>
                <a:cs typeface="Arial"/>
              </a:rPr>
              <a:t>app </a:t>
            </a:r>
            <a:r>
              <a:rPr lang="en-US" dirty="0">
                <a:solidFill>
                  <a:schemeClr val="bg1"/>
                </a:solidFill>
                <a:latin typeface="Arial"/>
                <a:cs typeface="Arial"/>
              </a:rPr>
              <a:t>in your portfolio </a:t>
            </a:r>
            <a:r>
              <a:rPr lang="en-US" dirty="0" smtClean="0">
                <a:solidFill>
                  <a:schemeClr val="bg1"/>
                </a:solidFill>
                <a:latin typeface="Arial"/>
                <a:cs typeface="Arial"/>
              </a:rPr>
              <a:t>today, or are you doing </a:t>
            </a:r>
            <a:r>
              <a:rPr lang="en-US" b="0" i="0" u="none" strike="noStrike" cap="none" baseline="0" dirty="0" smtClean="0">
                <a:solidFill>
                  <a:schemeClr val="bg1"/>
                </a:solidFill>
                <a:latin typeface="Arial"/>
                <a:ea typeface="Helvetica Neue"/>
                <a:cs typeface="Arial"/>
                <a:sym typeface="Helvetica Neue"/>
              </a:rPr>
              <a:t>75+ step </a:t>
            </a:r>
            <a:r>
              <a:rPr lang="en-US" b="0" i="0" u="none" strike="noStrike" cap="none" baseline="0" dirty="0">
                <a:solidFill>
                  <a:schemeClr val="bg1"/>
                </a:solidFill>
                <a:latin typeface="Arial"/>
                <a:ea typeface="Helvetica Neue"/>
                <a:cs typeface="Arial"/>
                <a:sym typeface="Helvetica Neue"/>
              </a:rPr>
              <a:t>manual </a:t>
            </a:r>
            <a:r>
              <a:rPr lang="en-US" b="0" i="0" u="none" strike="noStrike" cap="none" baseline="0" dirty="0" smtClean="0">
                <a:solidFill>
                  <a:schemeClr val="bg1"/>
                </a:solidFill>
                <a:latin typeface="Arial"/>
                <a:ea typeface="Helvetica Neue"/>
                <a:cs typeface="Arial"/>
                <a:sym typeface="Helvetica Neue"/>
              </a:rPr>
              <a:t>deployments?</a:t>
            </a:r>
            <a:endParaRPr lang="en-US" b="0" i="0" u="none" strike="noStrike" cap="none" baseline="0" dirty="0">
              <a:solidFill>
                <a:schemeClr val="bg1"/>
              </a:solidFill>
              <a:latin typeface="Arial"/>
              <a:ea typeface="Helvetica Neue"/>
              <a:cs typeface="Arial"/>
              <a:sym typeface="Helvetica Neue"/>
            </a:endParaRPr>
          </a:p>
        </p:txBody>
      </p:sp>
      <p:sp>
        <p:nvSpPr>
          <p:cNvPr id="9" name="Rectangle 31"/>
          <p:cNvSpPr>
            <a:spLocks noChangeArrowheads="1"/>
          </p:cNvSpPr>
          <p:nvPr/>
        </p:nvSpPr>
        <p:spPr bwMode="auto">
          <a:xfrm>
            <a:off x="509250" y="2018642"/>
            <a:ext cx="1137490" cy="32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1800"/>
              </a:lnSpc>
            </a:pPr>
            <a:r>
              <a:rPr lang="en-US" sz="1400" b="1" dirty="0" smtClean="0">
                <a:solidFill>
                  <a:schemeClr val="bg1"/>
                </a:solidFill>
                <a:latin typeface="Felt Tip Senior" charset="0"/>
              </a:rPr>
              <a:t>Developer</a:t>
            </a:r>
            <a:endParaRPr lang="en-US" sz="1400" b="1" dirty="0">
              <a:solidFill>
                <a:schemeClr val="bg1"/>
              </a:solidFill>
              <a:latin typeface="Felt Tip Senior" charset="0"/>
            </a:endParaRPr>
          </a:p>
        </p:txBody>
      </p:sp>
      <p:sp>
        <p:nvSpPr>
          <p:cNvPr id="12" name="Rectangle 31"/>
          <p:cNvSpPr>
            <a:spLocks noChangeArrowheads="1"/>
          </p:cNvSpPr>
          <p:nvPr/>
        </p:nvSpPr>
        <p:spPr bwMode="auto">
          <a:xfrm>
            <a:off x="577288" y="4320228"/>
            <a:ext cx="992815" cy="32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1800"/>
              </a:lnSpc>
            </a:pPr>
            <a:r>
              <a:rPr lang="en-US" sz="1400" b="1" dirty="0" smtClean="0">
                <a:solidFill>
                  <a:srgbClr val="FFFFFF"/>
                </a:solidFill>
                <a:latin typeface="Felt Tip Senior" charset="0"/>
              </a:rPr>
              <a:t>Operator</a:t>
            </a:r>
            <a:endParaRPr lang="en-US" sz="1400" b="1" dirty="0">
              <a:solidFill>
                <a:srgbClr val="FFFFFF"/>
              </a:solidFill>
              <a:latin typeface="Felt Tip Senior" charset="0"/>
            </a:endParaRPr>
          </a:p>
        </p:txBody>
      </p:sp>
      <p:sp>
        <p:nvSpPr>
          <p:cNvPr id="3" name="Rounded Rectangle 2"/>
          <p:cNvSpPr/>
          <p:nvPr/>
        </p:nvSpPr>
        <p:spPr>
          <a:xfrm>
            <a:off x="2227241" y="1256632"/>
            <a:ext cx="6181496" cy="2866635"/>
          </a:xfrm>
          <a:prstGeom prst="roundRect">
            <a:avLst>
              <a:gd name="adj" fmla="val 8273"/>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descr="Provisioning_workflow.jpg"/>
          <p:cNvPicPr>
            <a:picLocks noChangeAspect="1"/>
          </p:cNvPicPr>
          <p:nvPr/>
        </p:nvPicPr>
        <p:blipFill>
          <a:blip r:embed="rId3" cstate="print"/>
          <a:stretch>
            <a:fillRect/>
          </a:stretch>
        </p:blipFill>
        <p:spPr>
          <a:xfrm>
            <a:off x="2329190" y="1365884"/>
            <a:ext cx="5962245" cy="2687451"/>
          </a:xfrm>
          <a:prstGeom prst="rect">
            <a:avLst/>
          </a:prstGeom>
        </p:spPr>
      </p:pic>
      <p:pic>
        <p:nvPicPr>
          <p:cNvPr id="18" name="Picture 17" descr="Icons-Land-Vista-People-Office-Customer-Female-Dark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685295" y="1413256"/>
            <a:ext cx="661437" cy="707925"/>
          </a:xfrm>
          <a:prstGeom prst="rect">
            <a:avLst/>
          </a:prstGeom>
        </p:spPr>
      </p:pic>
      <p:pic>
        <p:nvPicPr>
          <p:cNvPr id="19" name="Picture 18"/>
          <p:cNvPicPr>
            <a:picLocks noChangeAspect="1"/>
          </p:cNvPicPr>
          <p:nvPr/>
        </p:nvPicPr>
        <p:blipFill>
          <a:blip r:embed="rId5"/>
          <a:stretch>
            <a:fillRect/>
          </a:stretch>
        </p:blipFill>
        <p:spPr>
          <a:xfrm flipH="1">
            <a:off x="685295" y="3699372"/>
            <a:ext cx="663859" cy="707925"/>
          </a:xfrm>
          <a:prstGeom prst="rect">
            <a:avLst/>
          </a:prstGeom>
        </p:spPr>
      </p:pic>
      <p:pic>
        <p:nvPicPr>
          <p:cNvPr id="2" name="Picture 1"/>
          <p:cNvPicPr>
            <a:picLocks noChangeAspect="1"/>
          </p:cNvPicPr>
          <p:nvPr/>
        </p:nvPicPr>
        <p:blipFill>
          <a:blip r:embed="rId6">
            <a:alphaModFix/>
            <a:grayscl/>
            <a:extLst>
              <a:ext uri="{BEBA8EAE-BF5A-486C-A8C5-ECC9F3942E4B}">
                <a14:imgProps xmlns:a14="http://schemas.microsoft.com/office/drawing/2010/main">
                  <a14:imgLayer r:embed="rId7">
                    <a14:imgEffect>
                      <a14:sharpenSoften amount="57000"/>
                    </a14:imgEffect>
                    <a14:imgEffect>
                      <a14:colorTemperature colorTemp="9000"/>
                    </a14:imgEffect>
                    <a14:imgEffect>
                      <a14:saturation sat="48000"/>
                    </a14:imgEffect>
                    <a14:imgEffect>
                      <a14:brightnessContrast bright="9000" contrast="48000"/>
                    </a14:imgEffect>
                  </a14:imgLayer>
                </a14:imgProps>
              </a:ext>
            </a:extLst>
          </a:blip>
          <a:stretch>
            <a:fillRect/>
          </a:stretch>
        </p:blipFill>
        <p:spPr>
          <a:xfrm>
            <a:off x="113722" y="2160851"/>
            <a:ext cx="2113519" cy="1892484"/>
          </a:xfrm>
          <a:prstGeom prst="rect">
            <a:avLst/>
          </a:prstGeom>
          <a:ln>
            <a:noFill/>
          </a:ln>
        </p:spPr>
      </p:pic>
      <p:sp>
        <p:nvSpPr>
          <p:cNvPr id="14" name="Title 4"/>
          <p:cNvSpPr>
            <a:spLocks noGrp="1"/>
          </p:cNvSpPr>
          <p:nvPr>
            <p:ph type="title"/>
          </p:nvPr>
        </p:nvSpPr>
        <p:spPr>
          <a:xfrm>
            <a:off x="113722" y="149918"/>
            <a:ext cx="8796928" cy="474445"/>
          </a:xfrm>
        </p:spPr>
        <p:txBody>
          <a:bodyPr/>
          <a:lstStyle/>
          <a:p>
            <a:r>
              <a:rPr lang="en-US" dirty="0" smtClean="0"/>
              <a:t>Monolithic Architectures Drive </a:t>
            </a:r>
            <a:r>
              <a:rPr lang="en-US" dirty="0"/>
              <a:t>C</a:t>
            </a:r>
            <a:r>
              <a:rPr lang="en-US" dirty="0" smtClean="0"/>
              <a:t>omplex </a:t>
            </a:r>
            <a:r>
              <a:rPr lang="en-US" dirty="0"/>
              <a:t>M</a:t>
            </a:r>
            <a:r>
              <a:rPr lang="en-US" dirty="0" smtClean="0"/>
              <a:t>anual Deployment and Water Fall Release Cycles</a:t>
            </a:r>
            <a:endParaRPr lang="en-US" dirty="0"/>
          </a:p>
        </p:txBody>
      </p:sp>
    </p:spTree>
    <p:extLst>
      <p:ext uri="{BB962C8B-B14F-4D97-AF65-F5344CB8AC3E}">
        <p14:creationId xmlns:p14="http://schemas.microsoft.com/office/powerpoint/2010/main" val="96279540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bwMode="gray">
          <a:xfrm>
            <a:off x="2416799" y="1981365"/>
            <a:ext cx="4310402" cy="1180771"/>
          </a:xfrm>
          <a:prstGeom prst="rect">
            <a:avLst/>
          </a:prstGeom>
          <a:noFill/>
        </p:spPr>
        <p:txBody>
          <a:bodyPr lIns="0" tIns="0" rIns="0" bIns="0" anchor="t" anchorCtr="0"/>
          <a:lstStyle>
            <a:lvl1pPr algn="l" defTabSz="914400" rtl="0" eaLnBrk="1" latinLnBrk="0" hangingPunct="1">
              <a:lnSpc>
                <a:spcPct val="90000"/>
              </a:lnSpc>
              <a:spcBef>
                <a:spcPct val="0"/>
              </a:spcBef>
              <a:buNone/>
              <a:defRPr sz="3200" kern="1200">
                <a:solidFill>
                  <a:schemeClr val="tx2"/>
                </a:solidFill>
                <a:latin typeface="Arial"/>
                <a:ea typeface="+mj-ea"/>
                <a:cs typeface="Arial"/>
              </a:defRPr>
            </a:lvl1pPr>
          </a:lstStyle>
          <a:p>
            <a:pPr algn="ctr"/>
            <a:r>
              <a:rPr lang="en-US" sz="9600" b="1" dirty="0" smtClean="0">
                <a:solidFill>
                  <a:schemeClr val="accent6"/>
                </a:solidFill>
                <a:sym typeface="Arial"/>
                <a:rtl val="0"/>
              </a:rPr>
              <a:t>WHAT</a:t>
            </a:r>
            <a:endParaRPr lang="en-US" sz="9600" b="1" dirty="0">
              <a:solidFill>
                <a:schemeClr val="accent6"/>
              </a:solidFill>
              <a:sym typeface="Arial"/>
              <a:rtl val="0"/>
            </a:endParaRPr>
          </a:p>
        </p:txBody>
      </p:sp>
    </p:spTree>
    <p:extLst>
      <p:ext uri="{BB962C8B-B14F-4D97-AF65-F5344CB8AC3E}">
        <p14:creationId xmlns:p14="http://schemas.microsoft.com/office/powerpoint/2010/main" val="129534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Shape 300"/>
          <p:cNvPicPr preferRelativeResize="0"/>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a:noFill/>
          <a:ln>
            <a:noFill/>
          </a:ln>
        </p:spPr>
      </p:pic>
      <p:sp>
        <p:nvSpPr>
          <p:cNvPr id="10" name="Shape 251"/>
          <p:cNvSpPr/>
          <p:nvPr/>
        </p:nvSpPr>
        <p:spPr>
          <a:xfrm>
            <a:off x="0" y="-101600"/>
            <a:ext cx="9144000" cy="5245100"/>
          </a:xfrm>
          <a:prstGeom prst="rect">
            <a:avLst/>
          </a:prstGeom>
          <a:solidFill>
            <a:srgbClr val="182730">
              <a:alpha val="77000"/>
            </a:srgbClr>
          </a:solidFill>
          <a:ln>
            <a:noFill/>
          </a:ln>
        </p:spPr>
        <p:txBody>
          <a:bodyPr lIns="91425" tIns="45700" rIns="91425" bIns="45700" anchor="ctr" anchorCtr="0">
            <a:noAutofit/>
          </a:bodyPr>
          <a:lstStyle/>
          <a:p>
            <a:pPr algn="ctr"/>
            <a:endParaRPr dirty="0">
              <a:solidFill>
                <a:srgbClr val="FFFFFF"/>
              </a:solidFill>
              <a:latin typeface="Arial"/>
              <a:ea typeface="Arial"/>
              <a:cs typeface="Arial"/>
              <a:sym typeface="Arial"/>
            </a:endParaRPr>
          </a:p>
        </p:txBody>
      </p:sp>
      <p:sp>
        <p:nvSpPr>
          <p:cNvPr id="301" name="Shape 301"/>
          <p:cNvSpPr txBox="1">
            <a:spLocks noGrp="1"/>
          </p:cNvSpPr>
          <p:nvPr>
            <p:ph type="title"/>
          </p:nvPr>
        </p:nvSpPr>
        <p:spPr>
          <a:prstGeom prst="rect">
            <a:avLst/>
          </a:prstGeom>
          <a:noFill/>
          <a:ln>
            <a:noFill/>
          </a:ln>
        </p:spPr>
        <p:txBody>
          <a:bodyPr lIns="91425" tIns="45700" rIns="91425" bIns="45700" anchor="t" anchorCtr="0">
            <a:noAutofit/>
          </a:bodyPr>
          <a:lstStyle/>
          <a:p>
            <a:pPr marL="0" marR="0" lvl="0" indent="0" algn="l" rtl="0">
              <a:spcBef>
                <a:spcPts val="0"/>
              </a:spcBef>
              <a:buClr>
                <a:schemeClr val="lt2"/>
              </a:buClr>
              <a:buSzPct val="25000"/>
              <a:buFont typeface="Arial"/>
              <a:buNone/>
            </a:pPr>
            <a:r>
              <a:rPr lang="en-US" sz="3200" b="0" i="0" u="none" strike="noStrike" cap="none" baseline="0" dirty="0" smtClean="0">
                <a:solidFill>
                  <a:schemeClr val="bg1"/>
                </a:solidFill>
                <a:latin typeface="Arial"/>
                <a:ea typeface="Arial"/>
                <a:cs typeface="Arial"/>
                <a:sym typeface="Arial"/>
              </a:rPr>
              <a:t>What is Cloud Native?</a:t>
            </a:r>
            <a:endParaRPr lang="en-US" sz="3200" b="0" i="0" u="none" strike="noStrike" cap="none" baseline="0" dirty="0">
              <a:solidFill>
                <a:schemeClr val="bg1"/>
              </a:solidFill>
              <a:latin typeface="Arial"/>
              <a:ea typeface="Arial"/>
              <a:cs typeface="Arial"/>
              <a:sym typeface="Arial"/>
            </a:endParaRPr>
          </a:p>
        </p:txBody>
      </p:sp>
      <p:sp>
        <p:nvSpPr>
          <p:cNvPr id="2" name="TextBox 1"/>
          <p:cNvSpPr txBox="1"/>
          <p:nvPr/>
        </p:nvSpPr>
        <p:spPr>
          <a:xfrm>
            <a:off x="544971" y="1449414"/>
            <a:ext cx="5510403" cy="3139321"/>
          </a:xfrm>
          <a:prstGeom prst="rect">
            <a:avLst/>
          </a:prstGeom>
          <a:noFill/>
        </p:spPr>
        <p:txBody>
          <a:bodyPr wrap="square" rtlCol="0">
            <a:spAutoFit/>
          </a:bodyPr>
          <a:lstStyle/>
          <a:p>
            <a:r>
              <a:rPr lang="en-US" dirty="0" smtClean="0">
                <a:solidFill>
                  <a:schemeClr val="bg1"/>
                </a:solidFill>
                <a:latin typeface="Verdana"/>
                <a:ea typeface="Verdana"/>
                <a:cs typeface="Verdana"/>
                <a:sym typeface="Verdana"/>
              </a:rPr>
              <a:t>A </a:t>
            </a:r>
            <a:r>
              <a:rPr lang="en-US" dirty="0">
                <a:solidFill>
                  <a:schemeClr val="bg1"/>
                </a:solidFill>
                <a:latin typeface="Verdana"/>
                <a:ea typeface="Verdana"/>
                <a:cs typeface="Verdana"/>
                <a:sym typeface="Verdana"/>
              </a:rPr>
              <a:t>term that recognizes that getting software to work in the cloud requires a broad set of components that work together. </a:t>
            </a:r>
          </a:p>
          <a:p>
            <a:endParaRPr lang="en-US" dirty="0">
              <a:solidFill>
                <a:schemeClr val="bg1"/>
              </a:solidFill>
              <a:latin typeface="Verdana"/>
              <a:ea typeface="Verdana"/>
              <a:cs typeface="Verdana"/>
              <a:sym typeface="Verdana"/>
            </a:endParaRPr>
          </a:p>
          <a:p>
            <a:endParaRPr lang="en-US" dirty="0" smtClean="0">
              <a:solidFill>
                <a:schemeClr val="bg1"/>
              </a:solidFill>
              <a:latin typeface="Verdana"/>
              <a:ea typeface="Verdana"/>
              <a:cs typeface="Verdana"/>
              <a:sym typeface="Verdana"/>
            </a:endParaRPr>
          </a:p>
          <a:p>
            <a:r>
              <a:rPr lang="en-US" dirty="0" smtClean="0">
                <a:solidFill>
                  <a:schemeClr val="bg1"/>
                </a:solidFill>
                <a:latin typeface="Verdana"/>
                <a:ea typeface="Verdana"/>
                <a:cs typeface="Verdana"/>
                <a:sym typeface="Verdana"/>
              </a:rPr>
              <a:t>It requires </a:t>
            </a:r>
            <a:r>
              <a:rPr lang="en-US" dirty="0">
                <a:solidFill>
                  <a:schemeClr val="bg1"/>
                </a:solidFill>
                <a:latin typeface="Verdana"/>
                <a:ea typeface="Verdana"/>
                <a:cs typeface="Verdana"/>
                <a:sym typeface="Verdana"/>
              </a:rPr>
              <a:t>an architecture that departs from traditional enterprise application design, such as ‘</a:t>
            </a:r>
            <a:r>
              <a:rPr lang="en-US" dirty="0" err="1" smtClean="0">
                <a:solidFill>
                  <a:schemeClr val="bg1"/>
                </a:solidFill>
                <a:latin typeface="Verdana"/>
                <a:ea typeface="Verdana"/>
                <a:cs typeface="Verdana"/>
                <a:sym typeface="Verdana"/>
              </a:rPr>
              <a:t>Microservices</a:t>
            </a:r>
            <a:r>
              <a:rPr lang="en-US" dirty="0" smtClean="0">
                <a:solidFill>
                  <a:schemeClr val="bg1"/>
                </a:solidFill>
                <a:latin typeface="Verdana"/>
                <a:ea typeface="Verdana"/>
                <a:cs typeface="Verdana"/>
                <a:sym typeface="Verdana"/>
              </a:rPr>
              <a:t>’</a:t>
            </a:r>
          </a:p>
          <a:p>
            <a:endParaRPr lang="en-US" dirty="0">
              <a:solidFill>
                <a:schemeClr val="bg1"/>
              </a:solidFill>
              <a:latin typeface="Verdana"/>
              <a:ea typeface="Verdana"/>
              <a:cs typeface="Verdana"/>
              <a:sym typeface="Verdana"/>
            </a:endParaRPr>
          </a:p>
          <a:p>
            <a:r>
              <a:rPr lang="en-US" dirty="0" smtClean="0">
                <a:solidFill>
                  <a:schemeClr val="bg1"/>
                </a:solidFill>
                <a:latin typeface="Verdana"/>
                <a:ea typeface="Verdana"/>
                <a:cs typeface="Verdana"/>
                <a:sym typeface="Verdana"/>
              </a:rPr>
              <a:t>It requires a </a:t>
            </a:r>
            <a:r>
              <a:rPr lang="en-US" dirty="0" smtClean="0">
                <a:solidFill>
                  <a:schemeClr val="accent6"/>
                </a:solidFill>
                <a:latin typeface="Verdana"/>
                <a:ea typeface="Verdana"/>
                <a:cs typeface="Verdana"/>
                <a:sym typeface="Verdana"/>
              </a:rPr>
              <a:t>Cloud Native platform </a:t>
            </a:r>
            <a:endParaRPr lang="en-US" dirty="0">
              <a:solidFill>
                <a:schemeClr val="accent6"/>
              </a:solidFill>
              <a:latin typeface="Verdana"/>
              <a:ea typeface="Verdana"/>
              <a:cs typeface="Verdana"/>
              <a:sym typeface="Verdana"/>
            </a:endParaRPr>
          </a:p>
          <a:p>
            <a:pPr algn="ctr"/>
            <a:endParaRPr lang="en-US" dirty="0" err="1" smtClean="0">
              <a:solidFill>
                <a:schemeClr val="bg1"/>
              </a:solidFill>
            </a:endParaRPr>
          </a:p>
        </p:txBody>
      </p:sp>
      <p:pic>
        <p:nvPicPr>
          <p:cNvPr id="12" name="Picture 11" descr="pivotal_teal.png"/>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1230" y="4840729"/>
            <a:ext cx="731520" cy="171298"/>
          </a:xfrm>
          <a:prstGeom prst="rect">
            <a:avLst/>
          </a:prstGeom>
        </p:spPr>
      </p:pic>
    </p:spTree>
    <p:extLst>
      <p:ext uri="{BB962C8B-B14F-4D97-AF65-F5344CB8AC3E}">
        <p14:creationId xmlns:p14="http://schemas.microsoft.com/office/powerpoint/2010/main" val="232420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5" name="Shape 243"/>
          <p:cNvSpPr/>
          <p:nvPr/>
        </p:nvSpPr>
        <p:spPr>
          <a:xfrm>
            <a:off x="987233" y="2000108"/>
            <a:ext cx="7539585" cy="133604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ormAutofit/>
          </a:bodyPr>
          <a:lstStyle>
            <a:lvl1pPr>
              <a:defRPr sz="3600" b="1" i="1">
                <a:latin typeface="Avenir Next Regular"/>
                <a:ea typeface="Avenir Next Regular"/>
                <a:cs typeface="Avenir Next Regular"/>
                <a:sym typeface="Avenir Next Regular"/>
              </a:defRPr>
            </a:lvl1pPr>
          </a:lstStyle>
          <a:p>
            <a:pPr lvl="0">
              <a:defRPr sz="1800" b="0" i="0">
                <a:solidFill>
                  <a:srgbClr val="000000"/>
                </a:solidFill>
                <a:uFillTx/>
              </a:defRPr>
            </a:pPr>
            <a:r>
              <a:rPr sz="3600" dirty="0">
                <a:solidFill>
                  <a:srgbClr val="FFFFFF"/>
                </a:solidFill>
                <a:uFill>
                  <a:solidFill>
                    <a:srgbClr val="4D4D4D"/>
                  </a:solidFill>
                </a:uFill>
                <a:latin typeface="Avenir Next Demi Bold Italic"/>
                <a:cs typeface="Avenir Next Demi Bold Italic"/>
              </a:rPr>
              <a:t>Loosely coupled service oriented architecture with bounded contexts</a:t>
            </a:r>
          </a:p>
        </p:txBody>
      </p:sp>
      <p:sp>
        <p:nvSpPr>
          <p:cNvPr id="6" name="Shape 244"/>
          <p:cNvSpPr/>
          <p:nvPr/>
        </p:nvSpPr>
        <p:spPr>
          <a:xfrm rot="10800000" flipH="1">
            <a:off x="874689" y="1743937"/>
            <a:ext cx="3651648" cy="884978"/>
          </a:xfrm>
          <a:custGeom>
            <a:avLst/>
            <a:gdLst/>
            <a:ahLst/>
            <a:cxnLst>
              <a:cxn ang="0">
                <a:pos x="wd2" y="hd2"/>
              </a:cxn>
              <a:cxn ang="5400000">
                <a:pos x="wd2" y="hd2"/>
              </a:cxn>
              <a:cxn ang="10800000">
                <a:pos x="wd2" y="hd2"/>
              </a:cxn>
              <a:cxn ang="16200000">
                <a:pos x="wd2" y="hd2"/>
              </a:cxn>
            </a:cxnLst>
            <a:rect l="0" t="0" r="r" b="b"/>
            <a:pathLst>
              <a:path w="21600" h="21600" extrusionOk="0">
                <a:moveTo>
                  <a:pt x="1840" y="0"/>
                </a:moveTo>
                <a:cubicBezTo>
                  <a:pt x="824" y="0"/>
                  <a:pt x="0" y="2822"/>
                  <a:pt x="0" y="6300"/>
                </a:cubicBezTo>
                <a:lnTo>
                  <a:pt x="0" y="8984"/>
                </a:lnTo>
                <a:cubicBezTo>
                  <a:pt x="0" y="12462"/>
                  <a:pt x="824" y="15276"/>
                  <a:pt x="1840" y="15276"/>
                </a:cubicBezTo>
                <a:lnTo>
                  <a:pt x="4547" y="15276"/>
                </a:lnTo>
                <a:lnTo>
                  <a:pt x="1432" y="21600"/>
                </a:lnTo>
                <a:lnTo>
                  <a:pt x="7709" y="15276"/>
                </a:lnTo>
                <a:lnTo>
                  <a:pt x="19760" y="15276"/>
                </a:lnTo>
                <a:cubicBezTo>
                  <a:pt x="20776" y="15276"/>
                  <a:pt x="21600" y="12462"/>
                  <a:pt x="21600" y="8984"/>
                </a:cubicBezTo>
                <a:lnTo>
                  <a:pt x="21600" y="6300"/>
                </a:lnTo>
                <a:cubicBezTo>
                  <a:pt x="21600" y="2822"/>
                  <a:pt x="20776" y="0"/>
                  <a:pt x="19760" y="0"/>
                </a:cubicBezTo>
                <a:lnTo>
                  <a:pt x="1840" y="0"/>
                </a:lnTo>
                <a:close/>
              </a:path>
            </a:pathLst>
          </a:custGeom>
          <a:ln w="25400">
            <a:solidFill>
              <a:srgbClr val="F9A737"/>
            </a:solidFill>
            <a:round/>
          </a:ln>
        </p:spPr>
        <p:txBody>
          <a:bodyPr lIns="0" tIns="0" rIns="0" bIns="0" anchor="ctr"/>
          <a:lstStyle/>
          <a:p>
            <a:pPr lvl="0"/>
            <a:endParaRPr>
              <a:solidFill>
                <a:srgbClr val="FFFFFF"/>
              </a:solidFill>
            </a:endParaRPr>
          </a:p>
        </p:txBody>
      </p:sp>
      <p:sp>
        <p:nvSpPr>
          <p:cNvPr id="8" name="Shape 245"/>
          <p:cNvSpPr/>
          <p:nvPr/>
        </p:nvSpPr>
        <p:spPr>
          <a:xfrm flipH="1">
            <a:off x="4555380" y="2529363"/>
            <a:ext cx="3998070" cy="895911"/>
          </a:xfrm>
          <a:custGeom>
            <a:avLst/>
            <a:gdLst/>
            <a:ahLst/>
            <a:cxnLst>
              <a:cxn ang="0">
                <a:pos x="wd2" y="hd2"/>
              </a:cxn>
              <a:cxn ang="5400000">
                <a:pos x="wd2" y="hd2"/>
              </a:cxn>
              <a:cxn ang="10800000">
                <a:pos x="wd2" y="hd2"/>
              </a:cxn>
              <a:cxn ang="16200000">
                <a:pos x="wd2" y="hd2"/>
              </a:cxn>
            </a:cxnLst>
            <a:rect l="0" t="0" r="r" b="b"/>
            <a:pathLst>
              <a:path w="21600" h="21600" extrusionOk="0">
                <a:moveTo>
                  <a:pt x="1786" y="0"/>
                </a:moveTo>
                <a:cubicBezTo>
                  <a:pt x="799" y="0"/>
                  <a:pt x="0" y="3106"/>
                  <a:pt x="0" y="6941"/>
                </a:cubicBezTo>
                <a:lnTo>
                  <a:pt x="0" y="10276"/>
                </a:lnTo>
                <a:cubicBezTo>
                  <a:pt x="0" y="14112"/>
                  <a:pt x="799" y="17226"/>
                  <a:pt x="1786" y="17226"/>
                </a:cubicBezTo>
                <a:lnTo>
                  <a:pt x="5113" y="17226"/>
                </a:lnTo>
                <a:lnTo>
                  <a:pt x="3603" y="21600"/>
                </a:lnTo>
                <a:lnTo>
                  <a:pt x="8414" y="17226"/>
                </a:lnTo>
                <a:lnTo>
                  <a:pt x="19812" y="17226"/>
                </a:lnTo>
                <a:cubicBezTo>
                  <a:pt x="20799" y="17226"/>
                  <a:pt x="21600" y="14112"/>
                  <a:pt x="21600" y="10276"/>
                </a:cubicBezTo>
                <a:lnTo>
                  <a:pt x="21600" y="6941"/>
                </a:lnTo>
                <a:cubicBezTo>
                  <a:pt x="21600" y="3106"/>
                  <a:pt x="20799" y="0"/>
                  <a:pt x="19812" y="0"/>
                </a:cubicBezTo>
                <a:lnTo>
                  <a:pt x="1786" y="0"/>
                </a:lnTo>
                <a:close/>
              </a:path>
            </a:pathLst>
          </a:custGeom>
          <a:ln w="25400">
            <a:solidFill>
              <a:srgbClr val="33928A"/>
            </a:solidFill>
            <a:round/>
          </a:ln>
        </p:spPr>
        <p:txBody>
          <a:bodyPr lIns="0" tIns="0" rIns="0" bIns="0" anchor="ctr"/>
          <a:lstStyle/>
          <a:p>
            <a:pPr lvl="0"/>
            <a:endParaRPr>
              <a:solidFill>
                <a:srgbClr val="FFFFFF"/>
              </a:solidFill>
            </a:endParaRPr>
          </a:p>
        </p:txBody>
      </p:sp>
      <p:sp>
        <p:nvSpPr>
          <p:cNvPr id="9" name="Shape 246"/>
          <p:cNvSpPr/>
          <p:nvPr/>
        </p:nvSpPr>
        <p:spPr>
          <a:xfrm>
            <a:off x="337925" y="1102615"/>
            <a:ext cx="4674677" cy="55399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rgbClr val="FFFFFF"/>
                </a:solidFill>
                <a:uFill>
                  <a:solidFill>
                    <a:srgbClr val="4D4D4D"/>
                  </a:solidFill>
                </a:uFill>
              </a:rPr>
              <a:t>If every service has to be updated in concert, it’s not loosely coupled!</a:t>
            </a:r>
          </a:p>
        </p:txBody>
      </p:sp>
      <p:sp>
        <p:nvSpPr>
          <p:cNvPr id="10" name="Shape 247"/>
          <p:cNvSpPr/>
          <p:nvPr/>
        </p:nvSpPr>
        <p:spPr>
          <a:xfrm>
            <a:off x="4450026" y="3469307"/>
            <a:ext cx="4636824" cy="55399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rgbClr val="FFFFFF"/>
                </a:solidFill>
                <a:uFill>
                  <a:solidFill>
                    <a:srgbClr val="4D4D4D"/>
                  </a:solidFill>
                </a:uFill>
              </a:rPr>
              <a:t>If you have to know about surrounding services you don’t have a bounded context.</a:t>
            </a:r>
          </a:p>
        </p:txBody>
      </p:sp>
      <p:sp>
        <p:nvSpPr>
          <p:cNvPr id="11" name="Title 4"/>
          <p:cNvSpPr>
            <a:spLocks noGrp="1"/>
          </p:cNvSpPr>
          <p:nvPr>
            <p:ph type="title"/>
          </p:nvPr>
        </p:nvSpPr>
        <p:spPr>
          <a:xfrm>
            <a:off x="113722" y="149918"/>
            <a:ext cx="8796928" cy="474445"/>
          </a:xfrm>
        </p:spPr>
        <p:txBody>
          <a:bodyPr/>
          <a:lstStyle/>
          <a:p>
            <a:r>
              <a:rPr lang="en-US" dirty="0" smtClean="0"/>
              <a:t>What are </a:t>
            </a:r>
            <a:r>
              <a:rPr lang="en-US" dirty="0" err="1" smtClean="0"/>
              <a:t>Microservices</a:t>
            </a:r>
            <a:r>
              <a:rPr lang="en-US" dirty="0"/>
              <a:t>?</a:t>
            </a:r>
          </a:p>
        </p:txBody>
      </p:sp>
    </p:spTree>
    <p:extLst>
      <p:ext uri="{BB962C8B-B14F-4D97-AF65-F5344CB8AC3E}">
        <p14:creationId xmlns:p14="http://schemas.microsoft.com/office/powerpoint/2010/main" val="9964525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26265</TotalTime>
  <Words>2610</Words>
  <Application>Microsoft Macintosh PowerPoint</Application>
  <PresentationFormat>On-screen Show (16:9)</PresentationFormat>
  <Paragraphs>421</Paragraphs>
  <Slides>32</Slides>
  <Notes>29</Notes>
  <HiddenSlides>0</HiddenSlides>
  <MMClips>0</MMClips>
  <ScaleCrop>false</ScaleCrop>
  <HeadingPairs>
    <vt:vector size="4" baseType="variant">
      <vt:variant>
        <vt:lpstr>Theme</vt:lpstr>
      </vt:variant>
      <vt:variant>
        <vt:i4>4</vt:i4>
      </vt:variant>
      <vt:variant>
        <vt:lpstr>Slide Titles</vt:lpstr>
      </vt:variant>
      <vt:variant>
        <vt:i4>32</vt:i4>
      </vt:variant>
    </vt:vector>
  </HeadingPairs>
  <TitlesOfParts>
    <vt:vector size="36" baseType="lpstr">
      <vt:lpstr>Office Theme</vt:lpstr>
      <vt:lpstr>3_Office Theme</vt:lpstr>
      <vt:lpstr>Pivotal Main</vt:lpstr>
      <vt:lpstr>1_Pivotal Main</vt:lpstr>
      <vt:lpstr>PowerPoint Presentation</vt:lpstr>
      <vt:lpstr>Agenda</vt:lpstr>
      <vt:lpstr>PowerPoint Presentation</vt:lpstr>
      <vt:lpstr>Disruption to Enterprise IT is Already Here</vt:lpstr>
      <vt:lpstr>Fortune 500 Companies are Using Cloud Native Deployment Models</vt:lpstr>
      <vt:lpstr>Monolithic Architectures Drive Complex Manual Deployment and Water Fall Release Cycles</vt:lpstr>
      <vt:lpstr>PowerPoint Presentation</vt:lpstr>
      <vt:lpstr>What is Cloud Native?</vt:lpstr>
      <vt:lpstr>What are Microservices?</vt:lpstr>
      <vt:lpstr>Trend Toward New Lightweight Architecture</vt:lpstr>
      <vt:lpstr>One-Size-Fits-All Methodologies are an Anti-Pattern to the Business</vt:lpstr>
      <vt:lpstr>Agile Disruptive Companies use Non-traditional, Modular Approaches to Software Systems</vt:lpstr>
      <vt:lpstr>However… Microservices are Hard</vt:lpstr>
      <vt:lpstr>PowerPoint Presentation</vt:lpstr>
      <vt:lpstr>Cloud Native Platforms and Contracts</vt:lpstr>
      <vt:lpstr>PowerPoint Presentation</vt:lpstr>
      <vt:lpstr>PowerPoint Presentation</vt:lpstr>
      <vt:lpstr>Cloud Native Platforms Provide the Outer Architecture</vt:lpstr>
      <vt:lpstr>PowerPoint Presentation</vt:lpstr>
      <vt:lpstr>App Pools, IIS, Containers, VM’s…</vt:lpstr>
      <vt:lpstr>Cloud Foundry w/ .NET Architecture</vt:lpstr>
      <vt:lpstr>…With Cloud Foundry</vt:lpstr>
      <vt:lpstr>Integrating with Services</vt:lpstr>
      <vt:lpstr>PowerPoint Presentation</vt:lpstr>
      <vt:lpstr>12 Factor .NET</vt:lpstr>
      <vt:lpstr>.NET Summary</vt:lpstr>
      <vt:lpstr>Ops Loop</vt:lpstr>
      <vt:lpstr>Application Lifecycle Management: CI/CD Delivery High Quality Software, Faster and Continuously From Idea to Production</vt:lpstr>
      <vt:lpstr>Find your Spot on the Cloud Native Maturity Model</vt:lpstr>
      <vt:lpstr>PowerPoint Presentation</vt:lpstr>
      <vt:lpstr>PowerPoint Presentation</vt:lpstr>
      <vt:lpstr>PowerPoint Presentation</vt:lpstr>
    </vt:vector>
  </TitlesOfParts>
  <Manager/>
  <Company>BCom</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Robert Brough</dc:creator>
  <cp:keywords/>
  <dc:description/>
  <cp:lastModifiedBy>Ben Bertka</cp:lastModifiedBy>
  <cp:revision>258</cp:revision>
  <dcterms:created xsi:type="dcterms:W3CDTF">2015-10-05T21:15:00Z</dcterms:created>
  <dcterms:modified xsi:type="dcterms:W3CDTF">2016-06-08T19:06:30Z</dcterms:modified>
  <cp:category/>
</cp:coreProperties>
</file>